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m4a" ContentType="audio/mp4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7" r:id="rId1"/>
  </p:sldMasterIdLst>
  <p:notesMasterIdLst>
    <p:notesMasterId r:id="rId14"/>
  </p:notesMasterIdLst>
  <p:sldIdLst>
    <p:sldId id="256" r:id="rId2"/>
    <p:sldId id="308" r:id="rId3"/>
    <p:sldId id="373" r:id="rId4"/>
    <p:sldId id="338" r:id="rId5"/>
    <p:sldId id="356" r:id="rId6"/>
    <p:sldId id="339" r:id="rId7"/>
    <p:sldId id="340" r:id="rId8"/>
    <p:sldId id="359" r:id="rId9"/>
    <p:sldId id="372" r:id="rId10"/>
    <p:sldId id="365" r:id="rId11"/>
    <p:sldId id="345" r:id="rId12"/>
    <p:sldId id="273" r:id="rId13"/>
  </p:sldIdLst>
  <p:sldSz cx="9144000" cy="6858000" type="screen4x3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0000FF"/>
    <a:srgbClr val="99CC00"/>
    <a:srgbClr val="66CCFF"/>
    <a:srgbClr val="FFFF99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4321" autoAdjust="0"/>
    <p:restoredTop sz="71391" autoAdjust="0"/>
  </p:normalViewPr>
  <p:slideViewPr>
    <p:cSldViewPr>
      <p:cViewPr varScale="1">
        <p:scale>
          <a:sx n="80" d="100"/>
          <a:sy n="80" d="100"/>
        </p:scale>
        <p:origin x="-2562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 b="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b="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4198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4199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 b="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199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b="0"/>
            </a:lvl1pPr>
          </a:lstStyle>
          <a:p>
            <a:pPr>
              <a:defRPr/>
            </a:pPr>
            <a:fld id="{11FB917A-5B9E-4F48-B159-01685E5FB38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xmlns="" val="43664821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各位同学，大家好！</a:t>
            </a:r>
            <a:endParaRPr lang="en-US" altLang="zh-CN" dirty="0"/>
          </a:p>
          <a:p>
            <a:r>
              <a:rPr lang="en-US" altLang="zh-CN" dirty="0"/>
              <a:t>       </a:t>
            </a:r>
            <a:r>
              <a:rPr lang="zh-CN" altLang="en-US" dirty="0"/>
              <a:t>这节课我会给大家介绍计算机系统结构的课程实验：</a:t>
            </a:r>
            <a:r>
              <a:rPr lang="en-US" altLang="zh-CN" dirty="0"/>
              <a:t>cache</a:t>
            </a:r>
            <a:r>
              <a:rPr lang="zh-CN" altLang="en-US" dirty="0"/>
              <a:t>模拟器的设计与实现。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1FB917A-5B9E-4F48-B159-01685E5FB38B}" type="slidenum">
              <a:rPr lang="en-US" altLang="zh-CN" smtClean="0"/>
              <a:pPr>
                <a:defRPr/>
              </a:pPr>
              <a:t>1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xmlns="" val="20674813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接下来简要介绍</a:t>
            </a:r>
            <a:r>
              <a:rPr lang="en-US" altLang="zh-CN" dirty="0"/>
              <a:t>LRU</a:t>
            </a:r>
            <a:r>
              <a:rPr lang="zh-CN" altLang="en-US" dirty="0"/>
              <a:t>算法，</a:t>
            </a:r>
            <a:r>
              <a:rPr lang="en-US" altLang="zh-CN" dirty="0"/>
              <a:t>LRU</a:t>
            </a:r>
            <a:r>
              <a:rPr lang="zh-CN" altLang="en-US" dirty="0"/>
              <a:t>算法全称</a:t>
            </a:r>
            <a:r>
              <a:rPr lang="en-US" altLang="zh-CN" dirty="0"/>
              <a:t>Least recently used</a:t>
            </a:r>
            <a:r>
              <a:rPr lang="zh-CN" altLang="en-US" dirty="0"/>
              <a:t>，译为最近最少使用（算法）。其根据数据的历史访问记录来进行淘汰数据，核心思想为：如果数据最近被访问过，那么将来被访问的几率也更高。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LRU</a:t>
            </a:r>
            <a:r>
              <a:rPr lang="zh-CN" altLang="en-US" dirty="0"/>
              <a:t>算法最常见的实现方式是使用一个链表保存缓存数据。并执行以下操作：</a:t>
            </a:r>
            <a:endParaRPr lang="en-US" altLang="zh-CN" dirty="0"/>
          </a:p>
          <a:p>
            <a:r>
              <a:rPr lang="zh-CN" altLang="en-US" dirty="0"/>
              <a:t>（</a:t>
            </a:r>
            <a:r>
              <a:rPr lang="en-US" altLang="zh-CN" dirty="0"/>
              <a:t>1</a:t>
            </a:r>
            <a:r>
              <a:rPr lang="zh-CN" altLang="en-US" dirty="0"/>
              <a:t>）当新数据到达时，将其插入链表头部（</a:t>
            </a:r>
            <a:r>
              <a:rPr lang="en-US" altLang="zh-CN" dirty="0"/>
              <a:t>MRU</a:t>
            </a:r>
            <a:r>
              <a:rPr lang="zh-CN" altLang="en-US" dirty="0"/>
              <a:t>位置）；</a:t>
            </a:r>
            <a:endParaRPr lang="en-US" altLang="zh-CN" dirty="0"/>
          </a:p>
          <a:p>
            <a:r>
              <a:rPr lang="zh-CN" altLang="en-US" dirty="0"/>
              <a:t>（</a:t>
            </a:r>
            <a:r>
              <a:rPr lang="en-US" altLang="zh-CN" dirty="0"/>
              <a:t>2</a:t>
            </a:r>
            <a:r>
              <a:rPr lang="zh-CN" altLang="en-US" dirty="0"/>
              <a:t>）当缓存命中时（缓存块被访问），将对应块移动到链表头部；</a:t>
            </a:r>
            <a:endParaRPr lang="en-US" altLang="zh-CN" dirty="0"/>
          </a:p>
          <a:p>
            <a:r>
              <a:rPr lang="zh-CN" altLang="en-US" dirty="0"/>
              <a:t>（</a:t>
            </a:r>
            <a:r>
              <a:rPr lang="en-US" altLang="zh-CN" dirty="0"/>
              <a:t>3</a:t>
            </a:r>
            <a:r>
              <a:rPr lang="zh-CN" altLang="en-US" dirty="0"/>
              <a:t>）当链表满时，将链表尾部（</a:t>
            </a:r>
            <a:r>
              <a:rPr lang="en-US" altLang="zh-CN" dirty="0"/>
              <a:t>LRU</a:t>
            </a:r>
            <a:r>
              <a:rPr lang="zh-CN" altLang="en-US" dirty="0"/>
              <a:t>位置）的数据丢弃。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思考题：如何通过降低</a:t>
            </a:r>
            <a:r>
              <a:rPr lang="en-US" altLang="zh-CN" dirty="0"/>
              <a:t>LRU</a:t>
            </a:r>
            <a:r>
              <a:rPr lang="zh-CN" altLang="en-US" dirty="0"/>
              <a:t>算法中各种操作的</a:t>
            </a:r>
            <a:r>
              <a:rPr lang="zh-CN" altLang="en-US"/>
              <a:t>复杂度提升模拟器性能？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1FB917A-5B9E-4F48-B159-01685E5FB38B}" type="slidenum">
              <a:rPr lang="en-US" altLang="zh-CN" smtClean="0"/>
              <a:pPr>
                <a:defRPr/>
              </a:pPr>
              <a:t>10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xmlns="" val="31814161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实验数据提交方式为：</a:t>
            </a:r>
            <a:endParaRPr lang="en-US" altLang="zh-CN" dirty="0"/>
          </a:p>
          <a:p>
            <a:r>
              <a:rPr lang="zh-CN" altLang="en-US" dirty="0"/>
              <a:t>首先，修改完成实验的结果文件</a:t>
            </a:r>
            <a:r>
              <a:rPr lang="en-US" altLang="zh-CN" dirty="0" err="1"/>
              <a:t>csim.c</a:t>
            </a:r>
            <a:r>
              <a:rPr lang="zh-CN" altLang="en-US" dirty="0"/>
              <a:t>；</a:t>
            </a:r>
            <a:endParaRPr lang="en-US" altLang="zh-CN" dirty="0"/>
          </a:p>
          <a:p>
            <a:r>
              <a:rPr lang="zh-CN" altLang="en-US" dirty="0"/>
              <a:t>随后，在实验数据的根目录中执行如下命令进行编译：</a:t>
            </a:r>
            <a:endParaRPr lang="en-US" altLang="zh-CN" dirty="0"/>
          </a:p>
          <a:p>
            <a:r>
              <a:rPr lang="en-US" altLang="zh-CN" dirty="0"/>
              <a:t>make clean</a:t>
            </a:r>
          </a:p>
          <a:p>
            <a:r>
              <a:rPr lang="en-US" altLang="zh-CN" dirty="0"/>
              <a:t>Make</a:t>
            </a:r>
          </a:p>
          <a:p>
            <a:r>
              <a:rPr lang="zh-CN" altLang="en-US" dirty="0"/>
              <a:t>执行</a:t>
            </a:r>
            <a:r>
              <a:rPr lang="en-US" altLang="zh-CN" dirty="0"/>
              <a:t>make</a:t>
            </a:r>
            <a:r>
              <a:rPr lang="zh-CN" altLang="en-US" dirty="0"/>
              <a:t>命令时，相应</a:t>
            </a:r>
            <a:r>
              <a:rPr lang="en-US" altLang="zh-CN" dirty="0" err="1"/>
              <a:t>Makefile</a:t>
            </a:r>
            <a:r>
              <a:rPr lang="zh-CN" altLang="en-US" dirty="0"/>
              <a:t>将创建一个名为</a:t>
            </a:r>
            <a:r>
              <a:rPr lang="en-US" altLang="zh-CN" dirty="0"/>
              <a:t>“-handin.tar”</a:t>
            </a:r>
            <a:r>
              <a:rPr lang="zh-CN" altLang="en-US" dirty="0"/>
              <a:t>的文件，其中包含你需要提交的</a:t>
            </a:r>
            <a:r>
              <a:rPr lang="en-US" altLang="zh-CN" dirty="0" err="1"/>
              <a:t>csim.c</a:t>
            </a:r>
            <a:r>
              <a:rPr lang="zh-CN" altLang="en-US" dirty="0"/>
              <a:t>文件。</a:t>
            </a:r>
            <a:endParaRPr lang="en-US" altLang="zh-CN" dirty="0"/>
          </a:p>
          <a:p>
            <a:r>
              <a:rPr lang="zh-CN" altLang="en-US" dirty="0"/>
              <a:t>提交时需要将该</a:t>
            </a:r>
            <a:r>
              <a:rPr lang="en-US" altLang="zh-CN" dirty="0"/>
              <a:t>tar</a:t>
            </a:r>
            <a:r>
              <a:rPr lang="zh-CN" altLang="en-US" dirty="0"/>
              <a:t>文件重命名为“姓名</a:t>
            </a:r>
            <a:r>
              <a:rPr lang="en-US" altLang="zh-CN" dirty="0"/>
              <a:t>+</a:t>
            </a:r>
            <a:r>
              <a:rPr lang="zh-CN" altLang="en-US" dirty="0"/>
              <a:t>学号</a:t>
            </a:r>
            <a:r>
              <a:rPr lang="en-US" altLang="zh-CN" dirty="0"/>
              <a:t>.tar”</a:t>
            </a:r>
            <a:r>
              <a:rPr lang="zh-CN" altLang="en-US" dirty="0"/>
              <a:t>并提交。 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1FB917A-5B9E-4F48-B159-01685E5FB38B}" type="slidenum">
              <a:rPr lang="en-US" altLang="zh-CN" smtClean="0"/>
              <a:pPr>
                <a:defRPr/>
              </a:pPr>
              <a:t>11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xmlns="" val="27118424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谢谢大家！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1FB917A-5B9E-4F48-B159-01685E5FB38B}" type="slidenum">
              <a:rPr lang="en-US" altLang="zh-CN" smtClean="0"/>
              <a:pPr>
                <a:defRPr/>
              </a:pPr>
              <a:t>12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xmlns="" val="35305236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本实验主要用于帮助大家理解</a:t>
            </a:r>
            <a:r>
              <a:rPr lang="en-US" altLang="zh-CN" dirty="0"/>
              <a:t>cache</a:t>
            </a:r>
            <a:r>
              <a:rPr lang="zh-CN" altLang="en-US" dirty="0"/>
              <a:t>的基本工作原理，以及如何实现一个高效的事件驱动的模拟器。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实验内容为编写一个</a:t>
            </a:r>
            <a:r>
              <a:rPr lang="en-US" altLang="zh-CN" dirty="0"/>
              <a:t>C</a:t>
            </a:r>
            <a:r>
              <a:rPr lang="zh-CN" altLang="en-US" dirty="0"/>
              <a:t>语言程序，模拟一个</a:t>
            </a:r>
            <a:r>
              <a:rPr lang="en-US" altLang="zh-CN" dirty="0"/>
              <a:t>cache</a:t>
            </a:r>
            <a:r>
              <a:rPr lang="zh-CN" altLang="en-US" dirty="0"/>
              <a:t>子系统的行为，这个程序的开发代码量大约是</a:t>
            </a:r>
            <a:r>
              <a:rPr lang="en-US" altLang="zh-CN" dirty="0"/>
              <a:t>200</a:t>
            </a:r>
            <a:r>
              <a:rPr lang="zh-CN" altLang="en-US" dirty="0"/>
              <a:t>到</a:t>
            </a:r>
            <a:r>
              <a:rPr lang="en-US" altLang="zh-CN" dirty="0"/>
              <a:t>300</a:t>
            </a:r>
            <a:r>
              <a:rPr lang="zh-CN" altLang="en-US" dirty="0"/>
              <a:t>行。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本实验的环境要求为：</a:t>
            </a:r>
            <a:r>
              <a:rPr lang="en-US" altLang="zh-CN" dirty="0"/>
              <a:t>64</a:t>
            </a:r>
            <a:r>
              <a:rPr lang="zh-CN" altLang="en-US" dirty="0"/>
              <a:t>位的</a:t>
            </a:r>
            <a:r>
              <a:rPr lang="en-US" altLang="zh-CN" dirty="0" err="1"/>
              <a:t>linux</a:t>
            </a:r>
            <a:r>
              <a:rPr lang="zh-CN" altLang="en-US" dirty="0"/>
              <a:t>操作系统，以及运行于其上的基本</a:t>
            </a:r>
            <a:r>
              <a:rPr lang="en-US" altLang="zh-CN" dirty="0"/>
              <a:t>C</a:t>
            </a:r>
            <a:r>
              <a:rPr lang="zh-CN" altLang="en-US" dirty="0"/>
              <a:t>语言开发环境。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1FB917A-5B9E-4F48-B159-01685E5FB38B}" type="slidenum">
              <a:rPr lang="en-US" altLang="zh-CN" smtClean="0"/>
              <a:pPr>
                <a:defRPr/>
              </a:pPr>
              <a:t>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xmlns="" val="26719550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1FB917A-5B9E-4F48-B159-01685E5FB38B}" type="slidenum">
              <a:rPr lang="en-US" altLang="zh-CN" smtClean="0"/>
              <a:pPr>
                <a:defRPr/>
              </a:pPr>
              <a:t>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xmlns="" val="26719550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本实验的数据包为：</a:t>
            </a:r>
            <a:r>
              <a:rPr lang="en-US" altLang="zh-CN" sz="1200" b="0" dirty="0"/>
              <a:t>cachelab</a:t>
            </a:r>
            <a:r>
              <a:rPr lang="en-US" altLang="zh-CN" sz="1200" b="0" baseline="0" dirty="0"/>
              <a:t>-</a:t>
            </a:r>
            <a:r>
              <a:rPr lang="en-US" altLang="zh-CN" sz="1200" b="0" dirty="0"/>
              <a:t>handout</a:t>
            </a:r>
            <a:r>
              <a:rPr lang="en-US" altLang="zh-CN" sz="1200" b="0" baseline="0" dirty="0"/>
              <a:t>.</a:t>
            </a:r>
            <a:r>
              <a:rPr lang="en-US" altLang="zh-CN" sz="1200" b="0" dirty="0"/>
              <a:t>tar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数据包可以在同一工作目录下使用：</a:t>
            </a:r>
            <a:r>
              <a:rPr lang="en-US" altLang="zh-CN" dirty="0"/>
              <a:t>tar </a:t>
            </a:r>
            <a:r>
              <a:rPr lang="en-US" altLang="zh-CN" dirty="0" err="1"/>
              <a:t>xvf</a:t>
            </a:r>
            <a:r>
              <a:rPr lang="en-US" altLang="zh-CN" dirty="0"/>
              <a:t> </a:t>
            </a:r>
            <a:r>
              <a:rPr lang="en-US" altLang="zh-CN" sz="1200" b="0" dirty="0"/>
              <a:t>cachelab-handout.tar</a:t>
            </a:r>
            <a:r>
              <a:rPr lang="zh-CN" altLang="en-US" sz="1200" b="0" dirty="0"/>
              <a:t>解压</a:t>
            </a:r>
            <a:endParaRPr lang="en-US" altLang="zh-CN" sz="1200" b="0" dirty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b="0" dirty="0"/>
          </a:p>
          <a:p>
            <a:r>
              <a:rPr lang="zh-CN" altLang="en-US" dirty="0"/>
              <a:t>解压得到的文件夹中，有</a:t>
            </a:r>
            <a:r>
              <a:rPr lang="en-US" altLang="zh-CN" dirty="0"/>
              <a:t>4</a:t>
            </a:r>
            <a:r>
              <a:rPr lang="zh-CN" altLang="en-US" dirty="0"/>
              <a:t>个重要文件与目录：</a:t>
            </a:r>
            <a:endParaRPr lang="en-US" altLang="zh-CN" dirty="0"/>
          </a:p>
          <a:p>
            <a:r>
              <a:rPr lang="zh-CN" altLang="en-US" dirty="0"/>
              <a:t>一是</a:t>
            </a:r>
            <a:r>
              <a:rPr lang="en-US" altLang="zh-CN" sz="1200" dirty="0" err="1"/>
              <a:t>csim.c</a:t>
            </a:r>
            <a:r>
              <a:rPr lang="zh-CN" altLang="en-US" sz="1200" dirty="0"/>
              <a:t>文件，也就是实验中需要修改和提交的</a:t>
            </a:r>
            <a:r>
              <a:rPr lang="en-US" altLang="zh-CN" sz="1200" dirty="0"/>
              <a:t>cache</a:t>
            </a:r>
            <a:r>
              <a:rPr lang="zh-CN" altLang="en-US" sz="1200" dirty="0"/>
              <a:t>模拟程序；</a:t>
            </a:r>
            <a:endParaRPr lang="en-US" altLang="zh-CN" sz="1200" dirty="0"/>
          </a:p>
          <a:p>
            <a:r>
              <a:rPr lang="zh-CN" altLang="en-US" sz="1200" dirty="0"/>
              <a:t>二是</a:t>
            </a:r>
            <a:r>
              <a:rPr lang="en-US" altLang="zh-CN" sz="1200" dirty="0" err="1"/>
              <a:t>csim</a:t>
            </a:r>
            <a:r>
              <a:rPr lang="en-US" altLang="zh-CN" sz="1200" dirty="0"/>
              <a:t>-ref</a:t>
            </a:r>
            <a:r>
              <a:rPr lang="zh-CN" altLang="en-US" sz="1200" dirty="0"/>
              <a:t>文件，其为供参考的二进制可执行</a:t>
            </a:r>
            <a:r>
              <a:rPr lang="en-US" altLang="zh-CN" sz="1200" dirty="0"/>
              <a:t>cache</a:t>
            </a:r>
            <a:r>
              <a:rPr lang="zh-CN" altLang="en-US" sz="1200" dirty="0"/>
              <a:t>模拟器，这个模拟器能够模拟一个具有任意大小、关联度和</a:t>
            </a:r>
            <a:r>
              <a:rPr lang="en-US" altLang="zh-CN" sz="1200" dirty="0"/>
              <a:t>LRU</a:t>
            </a:r>
            <a:r>
              <a:rPr lang="zh-CN" altLang="en-US" sz="1200" dirty="0"/>
              <a:t>（</a:t>
            </a:r>
            <a:r>
              <a:rPr lang="en-US" altLang="zh-CN" sz="1200" dirty="0"/>
              <a:t>least-recently used</a:t>
            </a:r>
            <a:r>
              <a:rPr lang="zh-CN" altLang="en-US" sz="1200" dirty="0"/>
              <a:t>）替换策略的</a:t>
            </a:r>
            <a:r>
              <a:rPr lang="en-US" altLang="zh-CN" sz="1200" dirty="0"/>
              <a:t>Cache</a:t>
            </a:r>
            <a:r>
              <a:rPr lang="zh-CN" altLang="en-US" sz="1200" dirty="0"/>
              <a:t>；</a:t>
            </a:r>
            <a:endParaRPr lang="en-US" altLang="zh-CN" sz="1200" dirty="0"/>
          </a:p>
          <a:p>
            <a:r>
              <a:rPr lang="zh-CN" altLang="en-US" dirty="0"/>
              <a:t>三是</a:t>
            </a:r>
            <a:r>
              <a:rPr lang="en-US" altLang="zh-CN" dirty="0"/>
              <a:t>traces</a:t>
            </a:r>
            <a:r>
              <a:rPr lang="zh-CN" altLang="en-US" dirty="0"/>
              <a:t>目录，其包含一组参考内存访问轨迹文件（</a:t>
            </a:r>
            <a:r>
              <a:rPr lang="en-US" altLang="zh-CN" dirty="0"/>
              <a:t>reference trace files</a:t>
            </a:r>
            <a:r>
              <a:rPr lang="zh-CN" altLang="en-US" dirty="0"/>
              <a:t>），用以评估</a:t>
            </a:r>
            <a:r>
              <a:rPr lang="en-US" altLang="zh-CN" dirty="0"/>
              <a:t>Cache</a:t>
            </a:r>
            <a:r>
              <a:rPr lang="zh-CN" altLang="en-US" dirty="0"/>
              <a:t>模拟器的正确性；</a:t>
            </a:r>
            <a:endParaRPr lang="en-US" altLang="zh-CN" dirty="0"/>
          </a:p>
          <a:p>
            <a:r>
              <a:rPr lang="zh-CN" altLang="en-US" dirty="0"/>
              <a:t>四是</a:t>
            </a:r>
            <a:r>
              <a:rPr lang="en-US" altLang="zh-CN" sz="1200" dirty="0"/>
              <a:t>test-</a:t>
            </a:r>
            <a:r>
              <a:rPr lang="en-US" altLang="zh-CN" sz="1200" dirty="0" err="1"/>
              <a:t>csim</a:t>
            </a:r>
            <a:r>
              <a:rPr lang="zh-CN" altLang="en-US" sz="1200" dirty="0"/>
              <a:t>文件，这是一个测试程序，用以验证</a:t>
            </a:r>
            <a:r>
              <a:rPr lang="en-US" altLang="zh-CN" sz="1200" dirty="0"/>
              <a:t>Cache</a:t>
            </a:r>
            <a:r>
              <a:rPr lang="zh-CN" altLang="en-US" sz="1200" dirty="0"/>
              <a:t>模拟器在上述参考内存访问轨迹上的正确性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1FB917A-5B9E-4F48-B159-01685E5FB38B}" type="slidenum">
              <a:rPr lang="en-US" altLang="zh-CN" smtClean="0"/>
              <a:pPr>
                <a:defRPr/>
              </a:pPr>
              <a:t>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xmlns="" val="22241874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下面重点介绍内存访问轨迹文件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（</a:t>
            </a:r>
            <a:r>
              <a:rPr lang="en-US" altLang="zh-CN" dirty="0"/>
              <a:t>1</a:t>
            </a:r>
            <a:r>
              <a:rPr lang="zh-CN" altLang="en-US" dirty="0"/>
              <a:t>）这些文件所包含内容是</a:t>
            </a:r>
            <a:r>
              <a:rPr lang="en-US" altLang="zh-CN" dirty="0"/>
              <a:t>cache</a:t>
            </a:r>
            <a:r>
              <a:rPr lang="zh-CN" altLang="en-US" dirty="0"/>
              <a:t>模拟器的主要输入（测试用例），文件均位于刚才提到的</a:t>
            </a:r>
            <a:r>
              <a:rPr lang="en-US" altLang="zh-CN" dirty="0"/>
              <a:t>traces</a:t>
            </a:r>
            <a:r>
              <a:rPr lang="zh-CN" altLang="en-US" dirty="0"/>
              <a:t>目录下；</a:t>
            </a:r>
            <a:endParaRPr lang="en-US" altLang="zh-CN" dirty="0"/>
          </a:p>
          <a:p>
            <a:r>
              <a:rPr lang="zh-CN" altLang="en-US" dirty="0"/>
              <a:t>（</a:t>
            </a:r>
            <a:r>
              <a:rPr lang="en-US" altLang="zh-CN" dirty="0"/>
              <a:t>2</a:t>
            </a:r>
            <a:r>
              <a:rPr lang="zh-CN" altLang="en-US" dirty="0"/>
              <a:t>）文件记录了某一程序在运行过程中访问内存的序列及其参数（地址、大小等）；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（</a:t>
            </a:r>
            <a:r>
              <a:rPr lang="en-US" altLang="zh-CN" dirty="0"/>
              <a:t>3</a:t>
            </a:r>
            <a:r>
              <a:rPr lang="zh-CN" altLang="en-US" dirty="0"/>
              <a:t>）</a:t>
            </a:r>
            <a:r>
              <a:rPr lang="zh-CN" altLang="en-US" sz="2000" dirty="0"/>
              <a:t>每行记录</a:t>
            </a:r>
            <a:r>
              <a:rPr lang="en-US" altLang="zh-CN" sz="2000" dirty="0"/>
              <a:t>1</a:t>
            </a:r>
            <a:r>
              <a:rPr lang="zh-CN" altLang="en-US" sz="2000" dirty="0"/>
              <a:t>或</a:t>
            </a:r>
            <a:r>
              <a:rPr lang="en-US" altLang="zh-CN" sz="2000" dirty="0"/>
              <a:t>2</a:t>
            </a:r>
            <a:r>
              <a:rPr lang="zh-CN" altLang="en-US" sz="2000" dirty="0"/>
              <a:t>次内存访问的信息，分为</a:t>
            </a:r>
            <a:r>
              <a:rPr lang="en-US" altLang="zh-CN" sz="2000" dirty="0"/>
              <a:t>3</a:t>
            </a:r>
            <a:r>
              <a:rPr lang="zh-CN" altLang="en-US" sz="2000" dirty="0"/>
              <a:t>个段，每段之间用空格分开，各段格式如下：</a:t>
            </a:r>
            <a:endParaRPr lang="en-US" altLang="zh-CN" sz="2000" dirty="0"/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dirty="0"/>
              <a:t>第一段是</a:t>
            </a:r>
            <a:r>
              <a:rPr lang="en-US" altLang="zh-CN" sz="2000" dirty="0"/>
              <a:t>0</a:t>
            </a:r>
            <a:r>
              <a:rPr lang="zh-CN" altLang="en-US" sz="2000" dirty="0"/>
              <a:t>或</a:t>
            </a:r>
            <a:r>
              <a:rPr lang="en-US" altLang="zh-CN" sz="2000" dirty="0"/>
              <a:t>1</a:t>
            </a:r>
            <a:r>
              <a:rPr lang="zh-CN" altLang="en-US" sz="2000" dirty="0"/>
              <a:t>个空格；第二段是一个字母，表示该内存访问的类型，可为</a:t>
            </a:r>
            <a:r>
              <a:rPr lang="en-US" altLang="zh-CN" sz="2000" dirty="0"/>
              <a:t>I</a:t>
            </a:r>
            <a:r>
              <a:rPr lang="zh-CN" altLang="en-US" sz="2000" dirty="0"/>
              <a:t>、</a:t>
            </a:r>
            <a:r>
              <a:rPr lang="en-US" altLang="zh-CN" sz="2000" dirty="0"/>
              <a:t>L</a:t>
            </a:r>
            <a:r>
              <a:rPr lang="zh-CN" altLang="en-US" sz="2000" dirty="0"/>
              <a:t>、</a:t>
            </a:r>
            <a:r>
              <a:rPr lang="en-US" altLang="zh-CN" sz="2000" dirty="0"/>
              <a:t>S</a:t>
            </a:r>
            <a:r>
              <a:rPr lang="zh-CN" altLang="en-US" sz="2000" dirty="0"/>
              <a:t>或</a:t>
            </a:r>
            <a:r>
              <a:rPr lang="en-US" altLang="zh-CN" sz="2000" dirty="0"/>
              <a:t>M</a:t>
            </a:r>
            <a:r>
              <a:rPr lang="zh-CN" altLang="en-US" sz="2000" dirty="0"/>
              <a:t>，其中</a:t>
            </a:r>
            <a:r>
              <a:rPr lang="en-US" altLang="zh-CN" sz="2000" dirty="0"/>
              <a:t>I</a:t>
            </a:r>
            <a:r>
              <a:rPr lang="zh-CN" altLang="en-US" sz="2000" dirty="0"/>
              <a:t>表示指令装载，</a:t>
            </a:r>
            <a:r>
              <a:rPr lang="en-US" altLang="zh-CN" sz="2000" dirty="0"/>
              <a:t>L</a:t>
            </a:r>
            <a:r>
              <a:rPr lang="zh-CN" altLang="en-US" sz="2000" dirty="0"/>
              <a:t>表示数据装载，</a:t>
            </a:r>
            <a:r>
              <a:rPr lang="en-US" altLang="zh-CN" sz="2000" dirty="0"/>
              <a:t>S</a:t>
            </a:r>
            <a:r>
              <a:rPr lang="zh-CN" altLang="en-US" sz="2000" dirty="0"/>
              <a:t>表示数据存储，</a:t>
            </a:r>
            <a:r>
              <a:rPr lang="en-US" altLang="zh-CN" sz="2000" dirty="0"/>
              <a:t>M</a:t>
            </a:r>
            <a:r>
              <a:rPr lang="zh-CN" altLang="en-US" sz="2000" dirty="0"/>
              <a:t>表示数据修改，即数据装载后接数据存储；第三段为内存访问的地址与字节数量，前者是一个</a:t>
            </a:r>
            <a:r>
              <a:rPr lang="en-US" altLang="zh-CN" sz="2000" dirty="0"/>
              <a:t>16</a:t>
            </a:r>
            <a:r>
              <a:rPr lang="zh-CN" altLang="en-US" sz="2000" dirty="0"/>
              <a:t>进制数字，后者是一个</a:t>
            </a:r>
            <a:r>
              <a:rPr lang="en-US" altLang="zh-CN" sz="2000" dirty="0"/>
              <a:t>10</a:t>
            </a:r>
            <a:r>
              <a:rPr lang="zh-CN" altLang="en-US" sz="2000" dirty="0"/>
              <a:t>进制数字，两者之间用</a:t>
            </a:r>
            <a:r>
              <a:rPr lang="en-US" altLang="zh-CN" sz="2000" dirty="0"/>
              <a:t>’,’</a:t>
            </a:r>
            <a:r>
              <a:rPr lang="zh-CN" altLang="en-US" sz="2000" dirty="0"/>
              <a:t>逗号隔开</a:t>
            </a:r>
            <a:endParaRPr lang="en-US" altLang="zh-CN" sz="2000" dirty="0"/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dirty="0"/>
              <a:t>（</a:t>
            </a:r>
            <a:r>
              <a:rPr lang="en-US" altLang="zh-CN" sz="2000" dirty="0"/>
              <a:t>4</a:t>
            </a:r>
            <a:r>
              <a:rPr lang="zh-CN" altLang="en-US" sz="2000" dirty="0"/>
              <a:t>）这里给出了几个例子，需要注意的是</a:t>
            </a:r>
            <a:r>
              <a:rPr lang="en-US" altLang="zh-CN" sz="2000" dirty="0"/>
              <a:t>I</a:t>
            </a:r>
            <a:r>
              <a:rPr lang="zh-CN" altLang="en-US" sz="2000" dirty="0"/>
              <a:t>类型内存访问记录前没有空格，</a:t>
            </a:r>
            <a:r>
              <a:rPr lang="en-US" altLang="zh-CN" sz="2000" dirty="0"/>
              <a:t>M</a:t>
            </a:r>
            <a:r>
              <a:rPr lang="zh-CN" altLang="en-US" sz="2000" dirty="0"/>
              <a:t>、</a:t>
            </a:r>
            <a:r>
              <a:rPr lang="en-US" altLang="zh-CN" sz="2000" dirty="0"/>
              <a:t>L</a:t>
            </a:r>
            <a:r>
              <a:rPr lang="zh-CN" altLang="en-US" sz="2000" dirty="0"/>
              <a:t>、</a:t>
            </a:r>
            <a:r>
              <a:rPr lang="en-US" altLang="zh-CN" sz="2000" dirty="0"/>
              <a:t>S</a:t>
            </a:r>
            <a:r>
              <a:rPr lang="zh-CN" altLang="en-US" sz="2000" dirty="0"/>
              <a:t>类型内存访问记录前有空格</a:t>
            </a:r>
            <a:endParaRPr lang="en-US" altLang="zh-CN" sz="20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1FB917A-5B9E-4F48-B159-01685E5FB38B}" type="slidenum">
              <a:rPr lang="en-US" altLang="zh-CN" smtClean="0"/>
              <a:pPr>
                <a:defRPr/>
              </a:pPr>
              <a:t>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xmlns="" val="15219135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再来看实验内容：编写</a:t>
            </a:r>
            <a:r>
              <a:rPr lang="en-US" altLang="zh-CN" dirty="0"/>
              <a:t>cache</a:t>
            </a:r>
            <a:r>
              <a:rPr lang="zh-CN" altLang="en-US" dirty="0"/>
              <a:t>模拟器</a:t>
            </a:r>
            <a:endParaRPr lang="en-US" altLang="zh-CN" dirty="0"/>
          </a:p>
          <a:p>
            <a:r>
              <a:rPr lang="zh-CN" altLang="en-US" dirty="0"/>
              <a:t>具体任务是：在</a:t>
            </a:r>
            <a:r>
              <a:rPr lang="en-US" altLang="zh-CN" dirty="0" err="1"/>
              <a:t>csim.c</a:t>
            </a:r>
            <a:r>
              <a:rPr lang="zh-CN" altLang="en-US" dirty="0"/>
              <a:t>提供的程序框架中，编写实现一个</a:t>
            </a:r>
            <a:r>
              <a:rPr lang="en-US" altLang="zh-CN" dirty="0"/>
              <a:t>Cache</a:t>
            </a:r>
            <a:r>
              <a:rPr lang="zh-CN" altLang="en-US" dirty="0"/>
              <a:t>模拟器</a:t>
            </a:r>
            <a:endParaRPr lang="en-US" altLang="zh-CN" dirty="0"/>
          </a:p>
          <a:p>
            <a:r>
              <a:rPr lang="zh-CN" altLang="en-US" dirty="0"/>
              <a:t>模拟器的主要输入是内存访问轨迹；</a:t>
            </a:r>
            <a:endParaRPr lang="en-US" altLang="zh-CN" dirty="0"/>
          </a:p>
          <a:p>
            <a:r>
              <a:rPr lang="zh-CN" altLang="en-US" dirty="0"/>
              <a:t>主要操作是模拟缓存相对内存访问轨迹的命中与缺失行为；</a:t>
            </a:r>
            <a:endParaRPr lang="en-US" altLang="zh-CN" dirty="0"/>
          </a:p>
          <a:p>
            <a:r>
              <a:rPr lang="zh-CN" altLang="en-US" dirty="0"/>
              <a:t>主要输出是命中、缺失以及缓存行淘汰（缺失）的总数。</a:t>
            </a:r>
            <a:endParaRPr lang="en-US" altLang="zh-CN" dirty="0"/>
          </a:p>
          <a:p>
            <a:r>
              <a:rPr lang="zh-CN" altLang="en-US" dirty="0"/>
              <a:t>模拟器完成后，编译出的程序能够接受与参考缓存模拟器</a:t>
            </a:r>
            <a:r>
              <a:rPr lang="en-US" altLang="zh-CN" dirty="0" err="1"/>
              <a:t>csim</a:t>
            </a:r>
            <a:r>
              <a:rPr lang="en-US" altLang="zh-CN" dirty="0"/>
              <a:t>-ref</a:t>
            </a:r>
            <a:r>
              <a:rPr lang="zh-CN" altLang="en-US" dirty="0"/>
              <a:t>相同的命令行参数，并产生一致的输出结果。</a:t>
            </a:r>
            <a:endParaRPr lang="en-US" altLang="zh-CN" dirty="0"/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命令行的格式介绍如下：其中，</a:t>
            </a:r>
            <a:r>
              <a:rPr lang="en-US" altLang="zh-CN" dirty="0"/>
              <a:t>-h</a:t>
            </a:r>
            <a:r>
              <a:rPr lang="zh-CN" altLang="en-US" dirty="0"/>
              <a:t>为显示帮助信息，</a:t>
            </a:r>
            <a:r>
              <a:rPr lang="en-US" altLang="zh-CN" dirty="0"/>
              <a:t>-v</a:t>
            </a:r>
            <a:r>
              <a:rPr lang="zh-CN" altLang="en-US" dirty="0"/>
              <a:t>现式轨迹信息，这两个都是可选的；</a:t>
            </a:r>
            <a:r>
              <a:rPr lang="en-US" altLang="zh-CN" dirty="0"/>
              <a:t>-s</a:t>
            </a:r>
            <a:r>
              <a:rPr lang="zh-CN" altLang="en-US" dirty="0"/>
              <a:t>后接组索引位数，</a:t>
            </a:r>
            <a:r>
              <a:rPr lang="en-US" altLang="zh-CN" dirty="0"/>
              <a:t>-E</a:t>
            </a:r>
            <a:r>
              <a:rPr lang="zh-CN" altLang="en-US" dirty="0"/>
              <a:t>后接关联度，即每组包含的缓存行数，</a:t>
            </a:r>
            <a:r>
              <a:rPr lang="en-US" altLang="zh-CN" dirty="0"/>
              <a:t>-b</a:t>
            </a:r>
            <a:r>
              <a:rPr lang="zh-CN" altLang="en-US" dirty="0"/>
              <a:t>后接内存块内地址位数，</a:t>
            </a:r>
            <a:r>
              <a:rPr lang="en-US" altLang="zh-CN" dirty="0"/>
              <a:t>-t</a:t>
            </a:r>
            <a:r>
              <a:rPr lang="zh-CN" altLang="en-US" dirty="0"/>
              <a:t>后接</a:t>
            </a:r>
            <a:r>
              <a:rPr lang="zh-CN" altLang="en-US" sz="1800" b="0" kern="0" dirty="0"/>
              <a:t>内存访问轨迹文件名，后四个都是必选的。这里给出了一个具体的例子。</a:t>
            </a:r>
            <a:endParaRPr lang="zh-CN" altLang="en-US" sz="1800" b="1" kern="0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1FB917A-5B9E-4F48-B159-01685E5FB38B}" type="slidenum">
              <a:rPr lang="en-US" altLang="zh-CN" smtClean="0"/>
              <a:pPr>
                <a:defRPr/>
              </a:pPr>
              <a:t>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xmlns="" val="3349955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dirty="0"/>
              <a:t>对于</a:t>
            </a:r>
            <a:r>
              <a:rPr lang="en-US" altLang="zh-CN" sz="1200" b="0" dirty="0" err="1"/>
              <a:t>csim.c</a:t>
            </a:r>
            <a:r>
              <a:rPr lang="zh-CN" altLang="en-US" sz="1200" b="0" dirty="0"/>
              <a:t>文件，我们的要求是：</a:t>
            </a:r>
            <a:endParaRPr lang="en-US" altLang="zh-CN" sz="1200" b="0" dirty="0"/>
          </a:p>
          <a:p>
            <a:r>
              <a:rPr lang="zh-CN" altLang="en-US" sz="1200" b="0" dirty="0"/>
              <a:t>（</a:t>
            </a:r>
            <a:r>
              <a:rPr lang="en-US" altLang="zh-CN" sz="1200" b="0" dirty="0"/>
              <a:t>1</a:t>
            </a:r>
            <a:r>
              <a:rPr lang="zh-CN" altLang="en-US" sz="1200" b="0" dirty="0"/>
              <a:t>）模拟器必须在输入参数</a:t>
            </a:r>
            <a:r>
              <a:rPr lang="en-US" altLang="zh-CN" sz="1200" b="0" dirty="0"/>
              <a:t>s</a:t>
            </a:r>
            <a:r>
              <a:rPr lang="zh-CN" altLang="en-US" sz="1200" b="0" dirty="0"/>
              <a:t>、</a:t>
            </a:r>
            <a:r>
              <a:rPr lang="en-US" altLang="zh-CN" sz="1200" b="0" dirty="0"/>
              <a:t>E</a:t>
            </a:r>
            <a:r>
              <a:rPr lang="zh-CN" altLang="en-US" sz="1200" b="0" dirty="0"/>
              <a:t>、</a:t>
            </a:r>
            <a:r>
              <a:rPr lang="en-US" altLang="zh-CN" sz="1200" b="0" dirty="0"/>
              <a:t>b</a:t>
            </a:r>
            <a:r>
              <a:rPr lang="zh-CN" altLang="en-US" sz="1200" b="0" dirty="0"/>
              <a:t>设置为任意值时均能正确工作，也就是说，需要使用</a:t>
            </a:r>
            <a:r>
              <a:rPr lang="en-US" altLang="zh-CN" sz="1200" b="0" dirty="0" err="1"/>
              <a:t>malloc</a:t>
            </a:r>
            <a:r>
              <a:rPr lang="zh-CN" altLang="en-US" sz="1200" b="0" dirty="0"/>
              <a:t>函数（而不是代码中固定大小的值）来为模拟器中数据结构分配存储空间；</a:t>
            </a:r>
            <a:endParaRPr lang="en-US" altLang="zh-CN" sz="1200" b="0" dirty="0"/>
          </a:p>
          <a:p>
            <a:r>
              <a:rPr lang="zh-CN" altLang="en-US" sz="1200" b="0" dirty="0"/>
              <a:t>（</a:t>
            </a:r>
            <a:r>
              <a:rPr lang="en-US" altLang="zh-CN" sz="1200" b="0" dirty="0"/>
              <a:t>2</a:t>
            </a:r>
            <a:r>
              <a:rPr lang="zh-CN" altLang="en-US" sz="1200" b="0" dirty="0"/>
              <a:t>）我们的实验仅关心数据</a:t>
            </a:r>
            <a:r>
              <a:rPr lang="en-US" altLang="zh-CN" sz="1200" b="0" dirty="0"/>
              <a:t>Cache</a:t>
            </a:r>
            <a:r>
              <a:rPr lang="zh-CN" altLang="en-US" sz="1200" b="0" dirty="0"/>
              <a:t>的性能，因此模拟器应忽略所有指令</a:t>
            </a:r>
            <a:r>
              <a:rPr lang="en-US" altLang="zh-CN" sz="1200" b="0" dirty="0"/>
              <a:t>cache</a:t>
            </a:r>
            <a:r>
              <a:rPr lang="zh-CN" altLang="en-US" sz="1200" b="0" dirty="0"/>
              <a:t>访问（即轨迹中“</a:t>
            </a:r>
            <a:r>
              <a:rPr lang="en-US" altLang="zh-CN" sz="1200" b="0" dirty="0"/>
              <a:t>I”</a:t>
            </a:r>
            <a:r>
              <a:rPr lang="zh-CN" altLang="en-US" sz="1200" b="0" dirty="0"/>
              <a:t>起始的行）；</a:t>
            </a:r>
            <a:endParaRPr lang="en-US" altLang="zh-CN" sz="1200" b="0" dirty="0"/>
          </a:p>
          <a:p>
            <a:r>
              <a:rPr lang="zh-CN" altLang="en-US" sz="1200" b="0" dirty="0"/>
              <a:t>（</a:t>
            </a:r>
            <a:r>
              <a:rPr lang="en-US" altLang="zh-CN" sz="1200" b="0" dirty="0"/>
              <a:t>3</a:t>
            </a:r>
            <a:r>
              <a:rPr lang="zh-CN" altLang="en-US" sz="1200" b="0" dirty="0"/>
              <a:t>）在处理访问请求是，我们假设内存访问的地址总是正确对齐的，即一次内存访问从不跨越块的边界</a:t>
            </a:r>
            <a:r>
              <a:rPr lang="en-US" altLang="zh-CN" sz="1200" b="0" dirty="0"/>
              <a:t>——</a:t>
            </a:r>
            <a:r>
              <a:rPr lang="zh-CN" altLang="en-US" sz="1200" b="0" dirty="0"/>
              <a:t>因此可忽略访问轨迹中给出的访问请求大小；</a:t>
            </a:r>
          </a:p>
          <a:p>
            <a:r>
              <a:rPr lang="zh-CN" altLang="en-US" sz="1200" b="0" dirty="0"/>
              <a:t>（</a:t>
            </a:r>
            <a:r>
              <a:rPr lang="en-US" altLang="zh-CN" sz="1200" b="0" dirty="0"/>
              <a:t>4</a:t>
            </a:r>
            <a:r>
              <a:rPr lang="zh-CN" altLang="en-US" sz="1200" b="0" dirty="0"/>
              <a:t>）</a:t>
            </a:r>
            <a:r>
              <a:rPr lang="en-US" altLang="zh-CN" sz="1200" b="0" dirty="0"/>
              <a:t>main</a:t>
            </a:r>
            <a:r>
              <a:rPr lang="zh-CN" altLang="en-US" sz="1200" b="0" dirty="0"/>
              <a:t>函数最后必须调用</a:t>
            </a:r>
            <a:r>
              <a:rPr lang="en-US" altLang="zh-CN" sz="1200" b="0" dirty="0" err="1"/>
              <a:t>printSummary</a:t>
            </a:r>
            <a:r>
              <a:rPr lang="zh-CN" altLang="en-US" sz="1200" b="0" dirty="0"/>
              <a:t>函数输出结果，并如下传之以命中</a:t>
            </a:r>
            <a:r>
              <a:rPr lang="en-US" altLang="zh-CN" sz="1200" b="0" dirty="0"/>
              <a:t>hit</a:t>
            </a:r>
            <a:r>
              <a:rPr lang="zh-CN" altLang="en-US" sz="1200" b="0" dirty="0"/>
              <a:t>、缺失</a:t>
            </a:r>
            <a:r>
              <a:rPr lang="en-US" altLang="zh-CN" sz="1200" b="0" dirty="0"/>
              <a:t>miss</a:t>
            </a:r>
            <a:r>
              <a:rPr lang="zh-CN" altLang="en-US" sz="1200" b="0" dirty="0"/>
              <a:t>和淘汰</a:t>
            </a:r>
            <a:r>
              <a:rPr lang="en-US" altLang="zh-CN" sz="1200" b="0" dirty="0"/>
              <a:t>/</a:t>
            </a:r>
            <a:r>
              <a:rPr lang="zh-CN" altLang="en-US" sz="1200" b="0" dirty="0"/>
              <a:t>驱逐</a:t>
            </a:r>
            <a:r>
              <a:rPr lang="en-US" altLang="zh-CN" sz="1200" b="0" dirty="0"/>
              <a:t>eviction</a:t>
            </a:r>
            <a:r>
              <a:rPr lang="zh-CN" altLang="en-US" sz="1200" b="0" dirty="0"/>
              <a:t>的总数作为参数。</a:t>
            </a:r>
            <a:endParaRPr lang="en-US" altLang="zh-CN" sz="1200" b="0" dirty="0"/>
          </a:p>
          <a:p>
            <a:r>
              <a:rPr lang="zh-CN" altLang="en-US" sz="1200" b="0" dirty="0"/>
              <a:t>这里简要介绍了模拟器的处理器流程，需要强调的还是数据修改操作（</a:t>
            </a:r>
            <a:r>
              <a:rPr lang="en-US" altLang="zh-CN" sz="1200" b="0" dirty="0"/>
              <a:t>M</a:t>
            </a:r>
            <a:r>
              <a:rPr lang="zh-CN" altLang="en-US" sz="1200" b="0" dirty="0"/>
              <a:t>），在我们的程序里，其被认为是同一地址上</a:t>
            </a:r>
            <a:r>
              <a:rPr lang="en-US" altLang="zh-CN" sz="1200" b="0" dirty="0"/>
              <a:t>1</a:t>
            </a:r>
            <a:r>
              <a:rPr lang="zh-CN" altLang="en-US" sz="1200" b="0" dirty="0"/>
              <a:t>次装载后跟</a:t>
            </a:r>
            <a:r>
              <a:rPr lang="en-US" altLang="zh-CN" sz="1200" b="0" dirty="0"/>
              <a:t>1</a:t>
            </a:r>
            <a:r>
              <a:rPr lang="zh-CN" altLang="en-US" sz="1200" b="0" dirty="0"/>
              <a:t>次存储，继而引发多个</a:t>
            </a:r>
            <a:r>
              <a:rPr lang="en-US" altLang="zh-CN" sz="1200" b="0" dirty="0"/>
              <a:t>cache</a:t>
            </a:r>
            <a:r>
              <a:rPr lang="zh-CN" altLang="en-US" sz="1200" b="0" dirty="0"/>
              <a:t>动作。</a:t>
            </a:r>
          </a:p>
          <a:p>
            <a:endParaRPr lang="zh-CN" altLang="en-US" b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1FB917A-5B9E-4F48-B159-01685E5FB38B}" type="slidenum">
              <a:rPr lang="en-US" altLang="zh-CN" smtClean="0"/>
              <a:pPr>
                <a:defRPr/>
              </a:pPr>
              <a:t>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xmlns="" val="39247260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在模拟器开发完毕后，请使用以下参数配置你的模拟器，并以对应的踪迹文件为输入运行与测试模拟器。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1FB917A-5B9E-4F48-B159-01685E5FB38B}" type="slidenum">
              <a:rPr lang="en-US" altLang="zh-CN" smtClean="0"/>
              <a:pPr>
                <a:defRPr/>
              </a:pPr>
              <a:t>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xmlns="" val="26883460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前面我们提到的</a:t>
            </a:r>
            <a:r>
              <a:rPr lang="en-US" altLang="zh-CN" dirty="0"/>
              <a:t>test-</a:t>
            </a:r>
            <a:r>
              <a:rPr lang="en-US" altLang="zh-CN" dirty="0" err="1"/>
              <a:t>csim</a:t>
            </a:r>
            <a:r>
              <a:rPr lang="zh-CN" altLang="en-US" dirty="0"/>
              <a:t>程序，以相同的配置参数与踪迹文件为输入，比较你所编写的模拟器与标准模拟器（</a:t>
            </a:r>
            <a:r>
              <a:rPr lang="en-US" altLang="zh-CN" dirty="0" err="1"/>
              <a:t>csim</a:t>
            </a:r>
            <a:r>
              <a:rPr lang="en-US" altLang="zh-CN" dirty="0"/>
              <a:t>-ref</a:t>
            </a:r>
            <a:r>
              <a:rPr lang="zh-CN" altLang="en-US" dirty="0"/>
              <a:t>）的输出，从而验证代码正确性。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具体规则为：对每一个测试用例，比较命中、缺失与淘汰三项指标。除最后一个用例外，每项指标相同则得</a:t>
            </a:r>
            <a:r>
              <a:rPr lang="en-US" altLang="zh-CN" dirty="0"/>
              <a:t>1</a:t>
            </a:r>
            <a:r>
              <a:rPr lang="zh-CN" altLang="en-US" dirty="0"/>
              <a:t>分，否则得</a:t>
            </a:r>
            <a:r>
              <a:rPr lang="en-US" altLang="zh-CN" dirty="0"/>
              <a:t>0</a:t>
            </a:r>
            <a:r>
              <a:rPr lang="zh-CN" altLang="en-US" dirty="0"/>
              <a:t>分；最后一个用例每项指标相同得</a:t>
            </a:r>
            <a:r>
              <a:rPr lang="en-US" altLang="zh-CN" dirty="0"/>
              <a:t>2</a:t>
            </a:r>
            <a:r>
              <a:rPr lang="zh-CN" altLang="en-US" dirty="0"/>
              <a:t>分，否则得</a:t>
            </a:r>
            <a:r>
              <a:rPr lang="en-US" altLang="zh-CN" dirty="0"/>
              <a:t>0</a:t>
            </a:r>
            <a:r>
              <a:rPr lang="zh-CN" altLang="en-US" dirty="0"/>
              <a:t>分。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1FB917A-5B9E-4F48-B159-01685E5FB38B}" type="slidenum">
              <a:rPr lang="en-US" altLang="zh-CN" smtClean="0"/>
              <a:pPr>
                <a:defRPr/>
              </a:pPr>
              <a:t>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xmlns="" val="11769135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2"/>
          <p:cNvSpPr>
            <a:spLocks noChangeShapeType="1"/>
          </p:cNvSpPr>
          <p:nvPr/>
        </p:nvSpPr>
        <p:spPr bwMode="auto">
          <a:xfrm>
            <a:off x="7315200" y="1066800"/>
            <a:ext cx="0" cy="449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5" name="Group 8"/>
          <p:cNvGrpSpPr>
            <a:grpSpLocks/>
          </p:cNvGrpSpPr>
          <p:nvPr/>
        </p:nvGrpSpPr>
        <p:grpSpPr bwMode="auto">
          <a:xfrm>
            <a:off x="7493000" y="2992438"/>
            <a:ext cx="1338263" cy="2189162"/>
            <a:chOff x="4704" y="1885"/>
            <a:chExt cx="843" cy="1379"/>
          </a:xfrm>
        </p:grpSpPr>
        <p:sp>
          <p:nvSpPr>
            <p:cNvPr id="6" name="Oval 9"/>
            <p:cNvSpPr>
              <a:spLocks noChangeArrowheads="1"/>
            </p:cNvSpPr>
            <p:nvPr/>
          </p:nvSpPr>
          <p:spPr bwMode="auto">
            <a:xfrm>
              <a:off x="4704" y="1885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7" name="Oval 10"/>
            <p:cNvSpPr>
              <a:spLocks noChangeArrowheads="1"/>
            </p:cNvSpPr>
            <p:nvPr/>
          </p:nvSpPr>
          <p:spPr bwMode="auto">
            <a:xfrm>
              <a:off x="4883" y="1885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8" name="Oval 11"/>
            <p:cNvSpPr>
              <a:spLocks noChangeArrowheads="1"/>
            </p:cNvSpPr>
            <p:nvPr/>
          </p:nvSpPr>
          <p:spPr bwMode="auto">
            <a:xfrm>
              <a:off x="5062" y="1885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9" name="Oval 12"/>
            <p:cNvSpPr>
              <a:spLocks noChangeArrowheads="1"/>
            </p:cNvSpPr>
            <p:nvPr/>
          </p:nvSpPr>
          <p:spPr bwMode="auto">
            <a:xfrm>
              <a:off x="4704" y="2064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10" name="Oval 13"/>
            <p:cNvSpPr>
              <a:spLocks noChangeArrowheads="1"/>
            </p:cNvSpPr>
            <p:nvPr/>
          </p:nvSpPr>
          <p:spPr bwMode="auto">
            <a:xfrm>
              <a:off x="4883" y="2064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11" name="Oval 14"/>
            <p:cNvSpPr>
              <a:spLocks noChangeArrowheads="1"/>
            </p:cNvSpPr>
            <p:nvPr/>
          </p:nvSpPr>
          <p:spPr bwMode="auto">
            <a:xfrm>
              <a:off x="5062" y="2064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12" name="Oval 15"/>
            <p:cNvSpPr>
              <a:spLocks noChangeArrowheads="1"/>
            </p:cNvSpPr>
            <p:nvPr/>
          </p:nvSpPr>
          <p:spPr bwMode="auto">
            <a:xfrm>
              <a:off x="5241" y="2064"/>
              <a:ext cx="127" cy="1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13" name="Oval 16"/>
            <p:cNvSpPr>
              <a:spLocks noChangeArrowheads="1"/>
            </p:cNvSpPr>
            <p:nvPr/>
          </p:nvSpPr>
          <p:spPr bwMode="auto">
            <a:xfrm>
              <a:off x="4704" y="2243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14" name="Oval 17"/>
            <p:cNvSpPr>
              <a:spLocks noChangeArrowheads="1"/>
            </p:cNvSpPr>
            <p:nvPr/>
          </p:nvSpPr>
          <p:spPr bwMode="auto">
            <a:xfrm>
              <a:off x="4883" y="2243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15" name="Oval 18"/>
            <p:cNvSpPr>
              <a:spLocks noChangeArrowheads="1"/>
            </p:cNvSpPr>
            <p:nvPr/>
          </p:nvSpPr>
          <p:spPr bwMode="auto">
            <a:xfrm>
              <a:off x="5062" y="2243"/>
              <a:ext cx="127" cy="1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16" name="Oval 19"/>
            <p:cNvSpPr>
              <a:spLocks noChangeArrowheads="1"/>
            </p:cNvSpPr>
            <p:nvPr/>
          </p:nvSpPr>
          <p:spPr bwMode="auto">
            <a:xfrm>
              <a:off x="5241" y="2243"/>
              <a:ext cx="127" cy="1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17" name="Oval 20"/>
            <p:cNvSpPr>
              <a:spLocks noChangeArrowheads="1"/>
            </p:cNvSpPr>
            <p:nvPr/>
          </p:nvSpPr>
          <p:spPr bwMode="auto">
            <a:xfrm>
              <a:off x="5420" y="2243"/>
              <a:ext cx="127" cy="1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18" name="Oval 21"/>
            <p:cNvSpPr>
              <a:spLocks noChangeArrowheads="1"/>
            </p:cNvSpPr>
            <p:nvPr/>
          </p:nvSpPr>
          <p:spPr bwMode="auto">
            <a:xfrm>
              <a:off x="4704" y="2421"/>
              <a:ext cx="127" cy="12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19" name="Oval 22"/>
            <p:cNvSpPr>
              <a:spLocks noChangeArrowheads="1"/>
            </p:cNvSpPr>
            <p:nvPr/>
          </p:nvSpPr>
          <p:spPr bwMode="auto">
            <a:xfrm>
              <a:off x="4883" y="2421"/>
              <a:ext cx="127" cy="12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20" name="Oval 23"/>
            <p:cNvSpPr>
              <a:spLocks noChangeArrowheads="1"/>
            </p:cNvSpPr>
            <p:nvPr/>
          </p:nvSpPr>
          <p:spPr bwMode="auto">
            <a:xfrm>
              <a:off x="5062" y="2421"/>
              <a:ext cx="127" cy="12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21" name="Oval 24"/>
            <p:cNvSpPr>
              <a:spLocks noChangeArrowheads="1"/>
            </p:cNvSpPr>
            <p:nvPr/>
          </p:nvSpPr>
          <p:spPr bwMode="auto">
            <a:xfrm>
              <a:off x="5241" y="2421"/>
              <a:ext cx="127" cy="12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22" name="Oval 25"/>
            <p:cNvSpPr>
              <a:spLocks noChangeArrowheads="1"/>
            </p:cNvSpPr>
            <p:nvPr/>
          </p:nvSpPr>
          <p:spPr bwMode="auto">
            <a:xfrm>
              <a:off x="4704" y="2600"/>
              <a:ext cx="127" cy="12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23" name="Oval 26"/>
            <p:cNvSpPr>
              <a:spLocks noChangeArrowheads="1"/>
            </p:cNvSpPr>
            <p:nvPr/>
          </p:nvSpPr>
          <p:spPr bwMode="auto">
            <a:xfrm>
              <a:off x="4883" y="2600"/>
              <a:ext cx="127" cy="12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24" name="Oval 27"/>
            <p:cNvSpPr>
              <a:spLocks noChangeArrowheads="1"/>
            </p:cNvSpPr>
            <p:nvPr/>
          </p:nvSpPr>
          <p:spPr bwMode="auto">
            <a:xfrm>
              <a:off x="5062" y="2600"/>
              <a:ext cx="127" cy="12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25" name="Oval 28"/>
            <p:cNvSpPr>
              <a:spLocks noChangeArrowheads="1"/>
            </p:cNvSpPr>
            <p:nvPr/>
          </p:nvSpPr>
          <p:spPr bwMode="auto">
            <a:xfrm>
              <a:off x="5241" y="2600"/>
              <a:ext cx="127" cy="12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26" name="Oval 29"/>
            <p:cNvSpPr>
              <a:spLocks noChangeArrowheads="1"/>
            </p:cNvSpPr>
            <p:nvPr/>
          </p:nvSpPr>
          <p:spPr bwMode="auto">
            <a:xfrm>
              <a:off x="5420" y="2600"/>
              <a:ext cx="127" cy="128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27" name="Oval 30"/>
            <p:cNvSpPr>
              <a:spLocks noChangeArrowheads="1"/>
            </p:cNvSpPr>
            <p:nvPr/>
          </p:nvSpPr>
          <p:spPr bwMode="auto">
            <a:xfrm>
              <a:off x="4704" y="2779"/>
              <a:ext cx="127" cy="1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28" name="Oval 31"/>
            <p:cNvSpPr>
              <a:spLocks noChangeArrowheads="1"/>
            </p:cNvSpPr>
            <p:nvPr/>
          </p:nvSpPr>
          <p:spPr bwMode="auto">
            <a:xfrm>
              <a:off x="4883" y="2779"/>
              <a:ext cx="127" cy="1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29" name="Oval 32"/>
            <p:cNvSpPr>
              <a:spLocks noChangeArrowheads="1"/>
            </p:cNvSpPr>
            <p:nvPr/>
          </p:nvSpPr>
          <p:spPr bwMode="auto">
            <a:xfrm>
              <a:off x="5062" y="2779"/>
              <a:ext cx="127" cy="1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30" name="Oval 33"/>
            <p:cNvSpPr>
              <a:spLocks noChangeArrowheads="1"/>
            </p:cNvSpPr>
            <p:nvPr/>
          </p:nvSpPr>
          <p:spPr bwMode="auto">
            <a:xfrm>
              <a:off x="5241" y="2779"/>
              <a:ext cx="127" cy="127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31" name="Oval 34"/>
            <p:cNvSpPr>
              <a:spLocks noChangeArrowheads="1"/>
            </p:cNvSpPr>
            <p:nvPr/>
          </p:nvSpPr>
          <p:spPr bwMode="auto">
            <a:xfrm>
              <a:off x="4704" y="2958"/>
              <a:ext cx="127" cy="1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32" name="Oval 35"/>
            <p:cNvSpPr>
              <a:spLocks noChangeArrowheads="1"/>
            </p:cNvSpPr>
            <p:nvPr/>
          </p:nvSpPr>
          <p:spPr bwMode="auto">
            <a:xfrm>
              <a:off x="4883" y="2958"/>
              <a:ext cx="127" cy="1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33" name="Oval 36"/>
            <p:cNvSpPr>
              <a:spLocks noChangeArrowheads="1"/>
            </p:cNvSpPr>
            <p:nvPr/>
          </p:nvSpPr>
          <p:spPr bwMode="auto">
            <a:xfrm>
              <a:off x="5062" y="2958"/>
              <a:ext cx="127" cy="127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34" name="Oval 37"/>
            <p:cNvSpPr>
              <a:spLocks noChangeArrowheads="1"/>
            </p:cNvSpPr>
            <p:nvPr/>
          </p:nvSpPr>
          <p:spPr bwMode="auto">
            <a:xfrm>
              <a:off x="5241" y="2958"/>
              <a:ext cx="127" cy="127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35" name="Oval 38"/>
            <p:cNvSpPr>
              <a:spLocks noChangeArrowheads="1"/>
            </p:cNvSpPr>
            <p:nvPr/>
          </p:nvSpPr>
          <p:spPr bwMode="auto">
            <a:xfrm>
              <a:off x="4883" y="3137"/>
              <a:ext cx="127" cy="127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36" name="Oval 39"/>
            <p:cNvSpPr>
              <a:spLocks noChangeArrowheads="1"/>
            </p:cNvSpPr>
            <p:nvPr/>
          </p:nvSpPr>
          <p:spPr bwMode="auto">
            <a:xfrm>
              <a:off x="5241" y="3137"/>
              <a:ext cx="127" cy="127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</p:grpSp>
      <p:sp>
        <p:nvSpPr>
          <p:cNvPr id="37" name="Line 40"/>
          <p:cNvSpPr>
            <a:spLocks noChangeShapeType="1"/>
          </p:cNvSpPr>
          <p:nvPr/>
        </p:nvSpPr>
        <p:spPr bwMode="auto">
          <a:xfrm>
            <a:off x="304800" y="2819400"/>
            <a:ext cx="8229600" cy="0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ctrTitle"/>
          </p:nvPr>
        </p:nvSpPr>
        <p:spPr>
          <a:xfrm>
            <a:off x="315913" y="466725"/>
            <a:ext cx="6781800" cy="2133600"/>
          </a:xfrm>
        </p:spPr>
        <p:txBody>
          <a:bodyPr/>
          <a:lstStyle>
            <a:lvl1pPr algn="r">
              <a:defRPr sz="48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4820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849313" y="3049588"/>
            <a:ext cx="6248400" cy="2362200"/>
          </a:xfrm>
        </p:spPr>
        <p:txBody>
          <a:bodyPr/>
          <a:lstStyle>
            <a:lvl1pPr marL="0" indent="0" algn="r">
              <a:buFont typeface="Wingdings" pitchFamily="2" charset="2"/>
              <a:buNone/>
              <a:defRPr sz="3200"/>
            </a:lvl1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38" name="Rectangle 5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9" name="Rectangle 6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0" name="Rectangle 7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786FB35-8AD7-4281-828D-B252BDBE285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xmlns="" val="11213761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EEB4FD4-0029-42E1-8DC9-F7E991989B2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xmlns="" val="16177522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122238"/>
            <a:ext cx="2057400" cy="6008687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22238"/>
            <a:ext cx="6019800" cy="6008687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F1D02F0-7EE3-4220-B9E4-CF40BEAC048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xmlns="" val="3134347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22238"/>
            <a:ext cx="7543800" cy="12954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719263"/>
            <a:ext cx="4038600" cy="441166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1719263"/>
            <a:ext cx="4038600" cy="212883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48200" y="4000500"/>
            <a:ext cx="4038600" cy="213042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D4CDFC1-4E81-4D2A-9FA4-48F1123A0D1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xmlns="" val="9467354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69DA59D-65C9-49DA-BD17-8A428527614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xmlns="" val="17225234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291930B-AD83-41DD-8E85-4D836BC6C91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xmlns="" val="20459686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719263"/>
            <a:ext cx="4038600" cy="44116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719263"/>
            <a:ext cx="4038600" cy="44116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EF2D43-E379-47C1-A791-7F095C99EC1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xmlns="" val="21480883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317D1E1-9395-4601-875D-5FB8B918484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xmlns="" val="39253980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08425FA-25A2-4397-90AE-997660A53CD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xmlns="" val="5413459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A10B783-9227-4F08-9355-2A1B8B93BD4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xmlns="" val="21617559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C000483-C772-437F-BD2A-842FED84A46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xmlns="" val="14083521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B64281-0080-4F8D-822E-8942D7F61B4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xmlns="" val="11544585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Line 2"/>
          <p:cNvSpPr>
            <a:spLocks noChangeShapeType="1"/>
          </p:cNvSpPr>
          <p:nvPr/>
        </p:nvSpPr>
        <p:spPr bwMode="auto">
          <a:xfrm>
            <a:off x="7962900" y="152400"/>
            <a:ext cx="0" cy="1524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122238"/>
            <a:ext cx="7543800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719263"/>
            <a:ext cx="8229600" cy="441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3797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840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000" b="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3798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000" b="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3799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000" b="0"/>
            </a:lvl1pPr>
          </a:lstStyle>
          <a:p>
            <a:pPr>
              <a:defRPr/>
            </a:pPr>
            <a:fld id="{1011CB8D-DA34-4D8F-9802-13DB3B687EE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grpSp>
        <p:nvGrpSpPr>
          <p:cNvPr id="1032" name="Group 8"/>
          <p:cNvGrpSpPr>
            <a:grpSpLocks/>
          </p:cNvGrpSpPr>
          <p:nvPr/>
        </p:nvGrpSpPr>
        <p:grpSpPr bwMode="auto">
          <a:xfrm>
            <a:off x="8153400" y="152400"/>
            <a:ext cx="792163" cy="1295400"/>
            <a:chOff x="5136" y="960"/>
            <a:chExt cx="528" cy="864"/>
          </a:xfrm>
        </p:grpSpPr>
        <p:sp>
          <p:nvSpPr>
            <p:cNvPr id="1033" name="Oval 9"/>
            <p:cNvSpPr>
              <a:spLocks noChangeArrowheads="1"/>
            </p:cNvSpPr>
            <p:nvPr/>
          </p:nvSpPr>
          <p:spPr bwMode="auto">
            <a:xfrm>
              <a:off x="5136" y="960"/>
              <a:ext cx="80" cy="8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1034" name="Oval 10"/>
            <p:cNvSpPr>
              <a:spLocks noChangeArrowheads="1"/>
            </p:cNvSpPr>
            <p:nvPr/>
          </p:nvSpPr>
          <p:spPr bwMode="auto">
            <a:xfrm>
              <a:off x="5248" y="960"/>
              <a:ext cx="79" cy="8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1035" name="Oval 11"/>
            <p:cNvSpPr>
              <a:spLocks noChangeArrowheads="1"/>
            </p:cNvSpPr>
            <p:nvPr/>
          </p:nvSpPr>
          <p:spPr bwMode="auto">
            <a:xfrm>
              <a:off x="5360" y="960"/>
              <a:ext cx="76" cy="8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1036" name="Oval 12"/>
            <p:cNvSpPr>
              <a:spLocks noChangeArrowheads="1"/>
            </p:cNvSpPr>
            <p:nvPr/>
          </p:nvSpPr>
          <p:spPr bwMode="auto">
            <a:xfrm>
              <a:off x="5136" y="1072"/>
              <a:ext cx="80" cy="7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1037" name="Oval 13"/>
            <p:cNvSpPr>
              <a:spLocks noChangeArrowheads="1"/>
            </p:cNvSpPr>
            <p:nvPr/>
          </p:nvSpPr>
          <p:spPr bwMode="auto">
            <a:xfrm>
              <a:off x="5248" y="1072"/>
              <a:ext cx="79" cy="7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1038" name="Oval 14"/>
            <p:cNvSpPr>
              <a:spLocks noChangeArrowheads="1"/>
            </p:cNvSpPr>
            <p:nvPr/>
          </p:nvSpPr>
          <p:spPr bwMode="auto">
            <a:xfrm>
              <a:off x="5360" y="1072"/>
              <a:ext cx="76" cy="7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1039" name="Oval 15"/>
            <p:cNvSpPr>
              <a:spLocks noChangeArrowheads="1"/>
            </p:cNvSpPr>
            <p:nvPr/>
          </p:nvSpPr>
          <p:spPr bwMode="auto">
            <a:xfrm>
              <a:off x="5472" y="1072"/>
              <a:ext cx="73" cy="7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1040" name="Oval 16"/>
            <p:cNvSpPr>
              <a:spLocks noChangeArrowheads="1"/>
            </p:cNvSpPr>
            <p:nvPr/>
          </p:nvSpPr>
          <p:spPr bwMode="auto">
            <a:xfrm>
              <a:off x="5136" y="1184"/>
              <a:ext cx="80" cy="73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1041" name="Oval 17"/>
            <p:cNvSpPr>
              <a:spLocks noChangeArrowheads="1"/>
            </p:cNvSpPr>
            <p:nvPr/>
          </p:nvSpPr>
          <p:spPr bwMode="auto">
            <a:xfrm>
              <a:off x="5248" y="1184"/>
              <a:ext cx="79" cy="73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1042" name="Oval 18"/>
            <p:cNvSpPr>
              <a:spLocks noChangeArrowheads="1"/>
            </p:cNvSpPr>
            <p:nvPr/>
          </p:nvSpPr>
          <p:spPr bwMode="auto">
            <a:xfrm>
              <a:off x="5360" y="1184"/>
              <a:ext cx="76" cy="7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1043" name="Oval 19"/>
            <p:cNvSpPr>
              <a:spLocks noChangeArrowheads="1"/>
            </p:cNvSpPr>
            <p:nvPr/>
          </p:nvSpPr>
          <p:spPr bwMode="auto">
            <a:xfrm>
              <a:off x="5472" y="1184"/>
              <a:ext cx="73" cy="7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1044" name="Oval 20"/>
            <p:cNvSpPr>
              <a:spLocks noChangeArrowheads="1"/>
            </p:cNvSpPr>
            <p:nvPr/>
          </p:nvSpPr>
          <p:spPr bwMode="auto">
            <a:xfrm>
              <a:off x="5584" y="1184"/>
              <a:ext cx="80" cy="7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1045" name="Oval 21"/>
            <p:cNvSpPr>
              <a:spLocks noChangeArrowheads="1"/>
            </p:cNvSpPr>
            <p:nvPr/>
          </p:nvSpPr>
          <p:spPr bwMode="auto">
            <a:xfrm>
              <a:off x="5136" y="1296"/>
              <a:ext cx="80" cy="8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1046" name="Oval 22"/>
            <p:cNvSpPr>
              <a:spLocks noChangeArrowheads="1"/>
            </p:cNvSpPr>
            <p:nvPr/>
          </p:nvSpPr>
          <p:spPr bwMode="auto">
            <a:xfrm>
              <a:off x="5248" y="1296"/>
              <a:ext cx="79" cy="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1047" name="Oval 23"/>
            <p:cNvSpPr>
              <a:spLocks noChangeArrowheads="1"/>
            </p:cNvSpPr>
            <p:nvPr/>
          </p:nvSpPr>
          <p:spPr bwMode="auto">
            <a:xfrm>
              <a:off x="5360" y="1296"/>
              <a:ext cx="76" cy="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1048" name="Oval 24"/>
            <p:cNvSpPr>
              <a:spLocks noChangeArrowheads="1"/>
            </p:cNvSpPr>
            <p:nvPr/>
          </p:nvSpPr>
          <p:spPr bwMode="auto">
            <a:xfrm>
              <a:off x="5472" y="1296"/>
              <a:ext cx="73" cy="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1049" name="Oval 25"/>
            <p:cNvSpPr>
              <a:spLocks noChangeArrowheads="1"/>
            </p:cNvSpPr>
            <p:nvPr/>
          </p:nvSpPr>
          <p:spPr bwMode="auto">
            <a:xfrm>
              <a:off x="5136" y="1408"/>
              <a:ext cx="80" cy="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1050" name="Oval 26"/>
            <p:cNvSpPr>
              <a:spLocks noChangeArrowheads="1"/>
            </p:cNvSpPr>
            <p:nvPr/>
          </p:nvSpPr>
          <p:spPr bwMode="auto">
            <a:xfrm>
              <a:off x="5248" y="1408"/>
              <a:ext cx="79" cy="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1051" name="Oval 27"/>
            <p:cNvSpPr>
              <a:spLocks noChangeArrowheads="1"/>
            </p:cNvSpPr>
            <p:nvPr/>
          </p:nvSpPr>
          <p:spPr bwMode="auto">
            <a:xfrm>
              <a:off x="5360" y="1408"/>
              <a:ext cx="76" cy="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1052" name="Oval 28"/>
            <p:cNvSpPr>
              <a:spLocks noChangeArrowheads="1"/>
            </p:cNvSpPr>
            <p:nvPr/>
          </p:nvSpPr>
          <p:spPr bwMode="auto">
            <a:xfrm>
              <a:off x="5472" y="1408"/>
              <a:ext cx="73" cy="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1053" name="Oval 29"/>
            <p:cNvSpPr>
              <a:spLocks noChangeArrowheads="1"/>
            </p:cNvSpPr>
            <p:nvPr/>
          </p:nvSpPr>
          <p:spPr bwMode="auto">
            <a:xfrm>
              <a:off x="5584" y="1408"/>
              <a:ext cx="80" cy="8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1054" name="Oval 30"/>
            <p:cNvSpPr>
              <a:spLocks noChangeArrowheads="1"/>
            </p:cNvSpPr>
            <p:nvPr/>
          </p:nvSpPr>
          <p:spPr bwMode="auto">
            <a:xfrm>
              <a:off x="5136" y="1520"/>
              <a:ext cx="80" cy="7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1055" name="Oval 31"/>
            <p:cNvSpPr>
              <a:spLocks noChangeArrowheads="1"/>
            </p:cNvSpPr>
            <p:nvPr/>
          </p:nvSpPr>
          <p:spPr bwMode="auto">
            <a:xfrm>
              <a:off x="5248" y="1520"/>
              <a:ext cx="79" cy="7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1056" name="Oval 32"/>
            <p:cNvSpPr>
              <a:spLocks noChangeArrowheads="1"/>
            </p:cNvSpPr>
            <p:nvPr/>
          </p:nvSpPr>
          <p:spPr bwMode="auto">
            <a:xfrm>
              <a:off x="5360" y="1520"/>
              <a:ext cx="76" cy="7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1057" name="Oval 33"/>
            <p:cNvSpPr>
              <a:spLocks noChangeArrowheads="1"/>
            </p:cNvSpPr>
            <p:nvPr/>
          </p:nvSpPr>
          <p:spPr bwMode="auto">
            <a:xfrm>
              <a:off x="5472" y="1520"/>
              <a:ext cx="73" cy="79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1058" name="Oval 34"/>
            <p:cNvSpPr>
              <a:spLocks noChangeArrowheads="1"/>
            </p:cNvSpPr>
            <p:nvPr/>
          </p:nvSpPr>
          <p:spPr bwMode="auto">
            <a:xfrm>
              <a:off x="5136" y="1632"/>
              <a:ext cx="80" cy="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1059" name="Oval 35"/>
            <p:cNvSpPr>
              <a:spLocks noChangeArrowheads="1"/>
            </p:cNvSpPr>
            <p:nvPr/>
          </p:nvSpPr>
          <p:spPr bwMode="auto">
            <a:xfrm>
              <a:off x="5248" y="1632"/>
              <a:ext cx="79" cy="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1060" name="Oval 36"/>
            <p:cNvSpPr>
              <a:spLocks noChangeArrowheads="1"/>
            </p:cNvSpPr>
            <p:nvPr/>
          </p:nvSpPr>
          <p:spPr bwMode="auto">
            <a:xfrm>
              <a:off x="5360" y="1632"/>
              <a:ext cx="76" cy="75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1061" name="Oval 37"/>
            <p:cNvSpPr>
              <a:spLocks noChangeArrowheads="1"/>
            </p:cNvSpPr>
            <p:nvPr/>
          </p:nvSpPr>
          <p:spPr bwMode="auto">
            <a:xfrm>
              <a:off x="5472" y="1632"/>
              <a:ext cx="73" cy="75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1062" name="Oval 38"/>
            <p:cNvSpPr>
              <a:spLocks noChangeArrowheads="1"/>
            </p:cNvSpPr>
            <p:nvPr/>
          </p:nvSpPr>
          <p:spPr bwMode="auto">
            <a:xfrm>
              <a:off x="5248" y="1744"/>
              <a:ext cx="79" cy="8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1063" name="Oval 39"/>
            <p:cNvSpPr>
              <a:spLocks noChangeArrowheads="1"/>
            </p:cNvSpPr>
            <p:nvPr/>
          </p:nvSpPr>
          <p:spPr bwMode="auto">
            <a:xfrm>
              <a:off x="5472" y="1744"/>
              <a:ext cx="73" cy="8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77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  <a:ea typeface="宋体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  <a:ea typeface="宋体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  <a:ea typeface="宋体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  <a:ea typeface="宋体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  <a:ea typeface="宋体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  <a:ea typeface="宋体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  <a:ea typeface="宋体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70000"/>
        <a:buFont typeface="Wingdings" panose="05000000000000000000" pitchFamily="2" charset="2"/>
        <a:buChar char="l"/>
        <a:defRPr sz="3000">
          <a:solidFill>
            <a:schemeClr val="tx1"/>
          </a:solidFill>
          <a:latin typeface="+mn-lt"/>
          <a:ea typeface="+mn-ea"/>
          <a:cs typeface="+mn-cs"/>
        </a:defRPr>
      </a:lvl1pPr>
      <a:lvl2pPr marL="692150" indent="-34766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l"/>
        <a:defRPr sz="2600">
          <a:solidFill>
            <a:schemeClr val="tx1"/>
          </a:solidFill>
          <a:latin typeface="+mn-lt"/>
          <a:ea typeface="+mn-ea"/>
        </a:defRPr>
      </a:lvl2pPr>
      <a:lvl3pPr marL="987425" indent="-29368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anose="05000000000000000000" pitchFamily="2" charset="2"/>
        <a:buChar char="l"/>
        <a:defRPr sz="2300">
          <a:solidFill>
            <a:schemeClr val="tx1"/>
          </a:solidFill>
          <a:latin typeface="+mn-lt"/>
          <a:ea typeface="+mn-ea"/>
        </a:defRPr>
      </a:lvl3pPr>
      <a:lvl4pPr marL="1281113" indent="-2921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75000"/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4pPr>
      <a:lvl5pPr marL="1598613" indent="-315913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5pPr>
      <a:lvl6pPr marL="2055813" indent="-315913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6pPr>
      <a:lvl7pPr marL="2513013" indent="-315913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7pPr>
      <a:lvl8pPr marL="2970213" indent="-315913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8pPr>
      <a:lvl9pPr marL="3427413" indent="-315913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video" Target="NULL" TargetMode="External"/><Relationship Id="rId5" Type="http://schemas.openxmlformats.org/officeDocument/2006/relationships/image" Target="../media/image1.png"/><Relationship Id="rId4" Type="http://schemas.microsoft.com/office/2007/relationships/media" Target="../media/media1.m4a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video" Target="NULL" TargetMode="External"/><Relationship Id="rId6" Type="http://schemas.openxmlformats.org/officeDocument/2006/relationships/image" Target="../media/image1.png"/><Relationship Id="rId5" Type="http://schemas.microsoft.com/office/2007/relationships/media" Target="../media/media9.m4a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7.xml"/><Relationship Id="rId1" Type="http://schemas.openxmlformats.org/officeDocument/2006/relationships/video" Target="NULL" TargetMode="External"/><Relationship Id="rId5" Type="http://schemas.openxmlformats.org/officeDocument/2006/relationships/image" Target="../media/image1.png"/><Relationship Id="rId4" Type="http://schemas.microsoft.com/office/2007/relationships/media" Target="../media/media10.m4a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video" Target="NULL" TargetMode="External"/><Relationship Id="rId5" Type="http://schemas.openxmlformats.org/officeDocument/2006/relationships/image" Target="../media/image1.png"/><Relationship Id="rId4" Type="http://schemas.microsoft.com/office/2007/relationships/media" Target="../media/media11.m4a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7.xml"/><Relationship Id="rId1" Type="http://schemas.openxmlformats.org/officeDocument/2006/relationships/video" Target="NULL" TargetMode="External"/><Relationship Id="rId5" Type="http://schemas.openxmlformats.org/officeDocument/2006/relationships/image" Target="../media/image1.png"/><Relationship Id="rId4" Type="http://schemas.microsoft.com/office/2007/relationships/media" Target="../media/media2.m4a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7.xml"/><Relationship Id="rId1" Type="http://schemas.openxmlformats.org/officeDocument/2006/relationships/video" Target="NULL" TargetMode="External"/><Relationship Id="rId6" Type="http://schemas.openxmlformats.org/officeDocument/2006/relationships/image" Target="../media/image1.png"/><Relationship Id="rId5" Type="http://schemas.microsoft.com/office/2007/relationships/media" Target="../media/media2.m4a"/><Relationship Id="rId4" Type="http://schemas.openxmlformats.org/officeDocument/2006/relationships/hyperlink" Target="https://developer.aliyun.com/adc/scenario/98e50c84bb4341018c06cb6c25e2ced6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7.xml"/><Relationship Id="rId1" Type="http://schemas.openxmlformats.org/officeDocument/2006/relationships/video" Target="NULL" TargetMode="External"/><Relationship Id="rId5" Type="http://schemas.openxmlformats.org/officeDocument/2006/relationships/image" Target="../media/image1.png"/><Relationship Id="rId4" Type="http://schemas.microsoft.com/office/2007/relationships/media" Target="../media/media3.m4a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7.xml"/><Relationship Id="rId1" Type="http://schemas.openxmlformats.org/officeDocument/2006/relationships/video" Target="NULL" TargetMode="External"/><Relationship Id="rId5" Type="http://schemas.openxmlformats.org/officeDocument/2006/relationships/image" Target="../media/image1.png"/><Relationship Id="rId4" Type="http://schemas.microsoft.com/office/2007/relationships/media" Target="../media/media4.m4a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7.xml"/><Relationship Id="rId1" Type="http://schemas.openxmlformats.org/officeDocument/2006/relationships/video" Target="NULL" TargetMode="External"/><Relationship Id="rId5" Type="http://schemas.openxmlformats.org/officeDocument/2006/relationships/image" Target="../media/image1.png"/><Relationship Id="rId4" Type="http://schemas.microsoft.com/office/2007/relationships/media" Target="../media/media5.m4a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7.xml"/><Relationship Id="rId1" Type="http://schemas.openxmlformats.org/officeDocument/2006/relationships/video" Target="NULL" TargetMode="External"/><Relationship Id="rId5" Type="http://schemas.openxmlformats.org/officeDocument/2006/relationships/image" Target="../media/image1.png"/><Relationship Id="rId4" Type="http://schemas.microsoft.com/office/2007/relationships/media" Target="../media/media6.m4a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7.xml"/><Relationship Id="rId1" Type="http://schemas.openxmlformats.org/officeDocument/2006/relationships/video" Target="NULL" TargetMode="External"/><Relationship Id="rId6" Type="http://schemas.microsoft.com/office/2007/relationships/media" Target="../media/media7.m4a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7.xml"/><Relationship Id="rId1" Type="http://schemas.openxmlformats.org/officeDocument/2006/relationships/video" Target="NULL" TargetMode="External"/><Relationship Id="rId6" Type="http://schemas.openxmlformats.org/officeDocument/2006/relationships/image" Target="../media/image1.png"/><Relationship Id="rId5" Type="http://schemas.microsoft.com/office/2007/relationships/media" Target="../media/media8.m4a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850" y="476250"/>
            <a:ext cx="6781800" cy="2133600"/>
          </a:xfrm>
        </p:spPr>
        <p:txBody>
          <a:bodyPr/>
          <a:lstStyle/>
          <a:p>
            <a:pPr eaLnBrk="1" hangingPunct="1"/>
            <a:r>
              <a:rPr lang="en-US" altLang="zh-CN" sz="2800" dirty="0"/>
              <a:t>cache</a:t>
            </a:r>
            <a:r>
              <a:rPr lang="zh-CN" altLang="en-US" sz="2800" dirty="0"/>
              <a:t>模拟器的设计与实现</a:t>
            </a:r>
            <a:endParaRPr lang="zh-CN" altLang="en-US" sz="3600" dirty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971550" y="3213100"/>
            <a:ext cx="6192838" cy="2362200"/>
          </a:xfrm>
        </p:spPr>
        <p:txBody>
          <a:bodyPr/>
          <a:lstStyle/>
          <a:p>
            <a:pPr eaLnBrk="1" hangingPunct="1">
              <a:lnSpc>
                <a:spcPct val="120000"/>
              </a:lnSpc>
            </a:pPr>
            <a:r>
              <a:rPr lang="en-US" altLang="zh-CN" sz="2000" dirty="0">
                <a:latin typeface="楷体" panose="02010609060101010101" pitchFamily="49" charset="-122"/>
                <a:ea typeface="楷体" panose="02010609060101010101" pitchFamily="49" charset="-122"/>
              </a:rPr>
              <a:t>《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计算机系统结构</a:t>
            </a:r>
            <a:r>
              <a:rPr lang="en-US" altLang="zh-CN" sz="2000" dirty="0">
                <a:latin typeface="楷体" panose="02010609060101010101" pitchFamily="49" charset="-122"/>
                <a:ea typeface="楷体" panose="02010609060101010101" pitchFamily="49" charset="-122"/>
              </a:rPr>
              <a:t>》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课程组</a:t>
            </a:r>
          </a:p>
        </p:txBody>
      </p:sp>
      <p:pic>
        <p:nvPicPr>
          <p:cNvPr id="6" name="音频 5">
            <a:hlinkClick r:id="" action="ppaction://media"/>
            <a:extLst>
              <a:ext uri="{FF2B5EF4-FFF2-40B4-BE49-F238E27FC236}">
                <a16:creationId xmlns:a16="http://schemas.microsoft.com/office/drawing/2014/main" xmlns="" id="{361B124F-EADD-43D9-8D58-BBC849C08BC4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xmlns="" r:embed="rId4"/>
              </p:ext>
            </p:extLst>
          </p:nvPr>
        </p:nvPicPr>
        <p:blipFill>
          <a:blip r:embed="rId5" cstate="print"/>
          <a:stretch>
            <a:fillRect/>
          </a:stretch>
        </p:blipFill>
        <p:spPr>
          <a:xfrm>
            <a:off x="8558213" y="6272213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 advTm="11057"/>
    </mc:Choice>
    <mc:Fallback>
      <p:transition spd="slow" advTm="110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缓存替换算法 </a:t>
            </a:r>
            <a:r>
              <a:rPr lang="en-US" altLang="zh-CN" dirty="0"/>
              <a:t>- LRU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719263"/>
            <a:ext cx="4618856" cy="4626061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2000" b="1" dirty="0">
                <a:solidFill>
                  <a:srgbClr val="0000FF"/>
                </a:solidFill>
              </a:rPr>
              <a:t>LRU</a:t>
            </a:r>
            <a:r>
              <a:rPr lang="zh-CN" altLang="en-US" sz="2000" b="1" dirty="0">
                <a:solidFill>
                  <a:srgbClr val="0000FF"/>
                </a:solidFill>
              </a:rPr>
              <a:t>（</a:t>
            </a:r>
            <a:r>
              <a:rPr lang="en-US" altLang="zh-CN" sz="2000" b="1" dirty="0">
                <a:solidFill>
                  <a:srgbClr val="0000FF"/>
                </a:solidFill>
              </a:rPr>
              <a:t>Least recently used</a:t>
            </a:r>
            <a:r>
              <a:rPr lang="zh-CN" altLang="en-US" sz="2000" b="1" dirty="0">
                <a:solidFill>
                  <a:srgbClr val="0000FF"/>
                </a:solidFill>
              </a:rPr>
              <a:t>，最近最少使用）算法</a:t>
            </a:r>
            <a:endParaRPr lang="en-US" altLang="zh-CN" sz="2000" b="1" dirty="0">
              <a:solidFill>
                <a:srgbClr val="0000FF"/>
              </a:solidFill>
            </a:endParaRPr>
          </a:p>
          <a:p>
            <a:r>
              <a:rPr lang="zh-CN" altLang="en-US" sz="2000" b="1" dirty="0"/>
              <a:t>根据数据的历史访问记录来进行淘汰数据，其核心思想是“</a:t>
            </a:r>
            <a:r>
              <a:rPr lang="zh-CN" altLang="en-US" sz="2000" b="1" dirty="0">
                <a:solidFill>
                  <a:srgbClr val="00B050"/>
                </a:solidFill>
              </a:rPr>
              <a:t>如果数据最近被访问过，那么将来被访问的几率也更高</a:t>
            </a:r>
            <a:r>
              <a:rPr lang="zh-CN" altLang="en-US" sz="2000" b="1" dirty="0"/>
              <a:t>”。</a:t>
            </a:r>
          </a:p>
          <a:p>
            <a:r>
              <a:rPr lang="zh-CN" altLang="en-US" sz="2000" b="1" dirty="0"/>
              <a:t>最常见的实现是使用一个链表保存缓存数据：</a:t>
            </a:r>
            <a:endParaRPr lang="en-US" altLang="zh-CN" sz="2000" b="1" dirty="0"/>
          </a:p>
          <a:p>
            <a:pPr lvl="1"/>
            <a:r>
              <a:rPr lang="zh-CN" altLang="en-US" sz="1600" b="1" dirty="0"/>
              <a:t>新数据插入到链表头部</a:t>
            </a:r>
          </a:p>
          <a:p>
            <a:pPr lvl="1"/>
            <a:r>
              <a:rPr lang="zh-CN" altLang="en-US" sz="1600" b="1" dirty="0"/>
              <a:t>每当缓存命中（即缓存数据被访问），则将数据移到链表头部</a:t>
            </a:r>
          </a:p>
          <a:p>
            <a:pPr lvl="1"/>
            <a:r>
              <a:rPr lang="zh-CN" altLang="en-US" sz="1600" b="1" dirty="0"/>
              <a:t>当链表满的时候，将链表尾部的数据丢弃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69DA59D-65C9-49DA-BD17-8A4285276141}" type="slidenum">
              <a:rPr lang="en-US" altLang="zh-CN" smtClean="0"/>
              <a:pPr>
                <a:defRPr/>
              </a:pPr>
              <a:t>10</a:t>
            </a:fld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688124" y="1848489"/>
            <a:ext cx="2578117" cy="3969060"/>
          </a:xfrm>
          <a:prstGeom prst="rect">
            <a:avLst/>
          </a:prstGeom>
        </p:spPr>
      </p:pic>
      <p:pic>
        <p:nvPicPr>
          <p:cNvPr id="11" name="音频 10">
            <a:hlinkClick r:id="" action="ppaction://media"/>
            <a:extLst>
              <a:ext uri="{FF2B5EF4-FFF2-40B4-BE49-F238E27FC236}">
                <a16:creationId xmlns:a16="http://schemas.microsoft.com/office/drawing/2014/main" xmlns="" id="{6C073BBE-B878-48FB-9221-53761608C34D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xmlns="" r:embed="rId5"/>
              </p:ext>
            </p:extLst>
          </p:nvPr>
        </p:nvPicPr>
        <p:blipFill>
          <a:blip r:embed="rId6" cstate="print"/>
          <a:stretch>
            <a:fillRect/>
          </a:stretch>
        </p:blipFill>
        <p:spPr>
          <a:xfrm>
            <a:off x="8558213" y="6272213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5495338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 advTm="68726"/>
    </mc:Choice>
    <mc:Fallback>
      <p:transition spd="slow" advTm="687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灯片编号占位符 5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4716D0DB-81B0-4D2B-88A7-75E8E48ADA1C}" type="slidenum">
              <a:rPr lang="en-US" altLang="zh-CN" sz="1000" b="0"/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11</a:t>
            </a:fld>
            <a:endParaRPr lang="en-US" altLang="zh-CN" sz="1000" b="0"/>
          </a:p>
        </p:txBody>
      </p:sp>
      <p:sp>
        <p:nvSpPr>
          <p:cNvPr id="6147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实验数据提交</a:t>
            </a:r>
          </a:p>
        </p:txBody>
      </p:sp>
      <p:sp>
        <p:nvSpPr>
          <p:cNvPr id="6148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52078" y="1408138"/>
            <a:ext cx="8229600" cy="5153210"/>
          </a:xfrm>
        </p:spPr>
        <p:txBody>
          <a:bodyPr/>
          <a:lstStyle/>
          <a:p>
            <a:pPr eaLnBrk="1" hangingPunct="1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Wingdings" panose="05000000000000000000" pitchFamily="2" charset="2"/>
              <a:buChar char="p"/>
            </a:pPr>
            <a:r>
              <a:rPr lang="zh-CN" altLang="en-US" sz="2400" b="1" dirty="0"/>
              <a:t>修改完成实验的结果文件</a:t>
            </a:r>
            <a:r>
              <a:rPr lang="en-US" altLang="zh-CN" sz="2400" b="1" dirty="0" err="1"/>
              <a:t>csim.c</a:t>
            </a:r>
            <a:r>
              <a:rPr lang="zh-CN" altLang="en-US" sz="2400" b="1" dirty="0"/>
              <a:t>后，在实验数据的根目录中执行如下命令进行编译：</a:t>
            </a:r>
          </a:p>
          <a:p>
            <a:pPr marL="349250" lvl="1" indent="0" eaLnBrk="1" hangingPunct="1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US" altLang="zh-CN" sz="2000" b="1" dirty="0" err="1">
                <a:solidFill>
                  <a:srgbClr val="00B050"/>
                </a:solidFill>
              </a:rPr>
              <a:t>linux</a:t>
            </a:r>
            <a:r>
              <a:rPr lang="en-US" altLang="zh-CN" sz="2000" b="1" dirty="0">
                <a:solidFill>
                  <a:srgbClr val="00B050"/>
                </a:solidFill>
              </a:rPr>
              <a:t>&gt; make clean</a:t>
            </a:r>
          </a:p>
          <a:p>
            <a:pPr marL="349250" lvl="1" indent="0" eaLnBrk="1" hangingPunct="1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US" altLang="zh-CN" sz="2000" b="1" dirty="0" err="1">
                <a:solidFill>
                  <a:srgbClr val="00B050"/>
                </a:solidFill>
              </a:rPr>
              <a:t>linux</a:t>
            </a:r>
            <a:r>
              <a:rPr lang="en-US" altLang="zh-CN" sz="2000" b="1" dirty="0">
                <a:solidFill>
                  <a:srgbClr val="00B050"/>
                </a:solidFill>
              </a:rPr>
              <a:t>&gt; make</a:t>
            </a:r>
          </a:p>
          <a:p>
            <a:pPr eaLnBrk="1" hangingPunct="1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Wingdings" panose="05000000000000000000" pitchFamily="2" charset="2"/>
              <a:buChar char="p"/>
            </a:pPr>
            <a:r>
              <a:rPr lang="zh-CN" altLang="en-US" sz="2400" b="1" dirty="0"/>
              <a:t>每次如上执行</a:t>
            </a:r>
            <a:r>
              <a:rPr lang="en-US" altLang="zh-CN" sz="2400" b="1" dirty="0"/>
              <a:t>make</a:t>
            </a:r>
            <a:r>
              <a:rPr lang="zh-CN" altLang="en-US" sz="2400" b="1" dirty="0"/>
              <a:t>命令时，相应</a:t>
            </a:r>
            <a:r>
              <a:rPr lang="en-US" altLang="zh-CN" sz="2400" b="1" dirty="0" err="1"/>
              <a:t>Makefile</a:t>
            </a:r>
            <a:r>
              <a:rPr lang="zh-CN" altLang="en-US" sz="2400" b="1" dirty="0"/>
              <a:t>将创建一个名为</a:t>
            </a:r>
            <a:r>
              <a:rPr lang="en-US" altLang="zh-CN" sz="2400" b="1" dirty="0"/>
              <a:t>"-handin.tar"</a:t>
            </a:r>
            <a:r>
              <a:rPr lang="zh-CN" altLang="en-US" sz="2400" b="1" dirty="0"/>
              <a:t>的文件，其中包含你需要提交的</a:t>
            </a:r>
            <a:r>
              <a:rPr lang="en-US" altLang="zh-CN" sz="2400" b="1" dirty="0" err="1"/>
              <a:t>csim.c</a:t>
            </a:r>
            <a:r>
              <a:rPr lang="zh-CN" altLang="en-US" sz="2400" b="1" dirty="0"/>
              <a:t>和</a:t>
            </a:r>
            <a:r>
              <a:rPr lang="en-US" altLang="zh-CN" sz="2400" b="1" dirty="0" err="1"/>
              <a:t>trans.c</a:t>
            </a:r>
            <a:r>
              <a:rPr lang="zh-CN" altLang="en-US" sz="2400" b="1" dirty="0"/>
              <a:t>文件。</a:t>
            </a:r>
            <a:endParaRPr lang="en-US" altLang="zh-CN" sz="2400" b="1" dirty="0">
              <a:solidFill>
                <a:srgbClr val="0000FF"/>
              </a:solidFill>
            </a:endParaRPr>
          </a:p>
          <a:p>
            <a:pPr eaLnBrk="1" hangingPunct="1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Wingdings" panose="05000000000000000000" pitchFamily="2" charset="2"/>
              <a:buChar char="p"/>
            </a:pPr>
            <a:r>
              <a:rPr lang="zh-CN" altLang="en-US" sz="2400" b="1" dirty="0">
                <a:solidFill>
                  <a:srgbClr val="0000FF"/>
                </a:solidFill>
              </a:rPr>
              <a:t>将该</a:t>
            </a:r>
            <a:r>
              <a:rPr lang="en-US" altLang="zh-CN" sz="2400" b="1" dirty="0">
                <a:solidFill>
                  <a:srgbClr val="0000FF"/>
                </a:solidFill>
              </a:rPr>
              <a:t>tar</a:t>
            </a:r>
            <a:r>
              <a:rPr lang="zh-CN" altLang="en-US" sz="2400" b="1" dirty="0">
                <a:solidFill>
                  <a:srgbClr val="0000FF"/>
                </a:solidFill>
              </a:rPr>
              <a:t>文件重命名为“姓名</a:t>
            </a:r>
            <a:r>
              <a:rPr lang="en-US" altLang="zh-CN" sz="2400" b="1" dirty="0">
                <a:solidFill>
                  <a:srgbClr val="0000FF"/>
                </a:solidFill>
              </a:rPr>
              <a:t>+</a:t>
            </a:r>
            <a:r>
              <a:rPr lang="zh-CN" altLang="en-US" sz="2400" b="1" dirty="0">
                <a:solidFill>
                  <a:srgbClr val="0000FF"/>
                </a:solidFill>
              </a:rPr>
              <a:t>学号</a:t>
            </a:r>
            <a:r>
              <a:rPr lang="en-US" altLang="zh-CN" sz="2400" b="1" dirty="0">
                <a:solidFill>
                  <a:srgbClr val="0000FF"/>
                </a:solidFill>
              </a:rPr>
              <a:t>.tar”</a:t>
            </a:r>
            <a:r>
              <a:rPr lang="zh-CN" altLang="en-US" sz="2400" b="1" dirty="0">
                <a:solidFill>
                  <a:srgbClr val="0000FF"/>
                </a:solidFill>
              </a:rPr>
              <a:t>并提交。 </a:t>
            </a:r>
            <a:endParaRPr lang="en-US" altLang="zh-CN" sz="2000" dirty="0">
              <a:solidFill>
                <a:srgbClr val="0000FF"/>
              </a:solidFill>
            </a:endParaRPr>
          </a:p>
        </p:txBody>
      </p:sp>
      <p:pic>
        <p:nvPicPr>
          <p:cNvPr id="4" name="音频 3">
            <a:hlinkClick r:id="" action="ppaction://media"/>
            <a:extLst>
              <a:ext uri="{FF2B5EF4-FFF2-40B4-BE49-F238E27FC236}">
                <a16:creationId xmlns:a16="http://schemas.microsoft.com/office/drawing/2014/main" xmlns="" id="{AC96D1DF-C5C9-4336-8052-BC1B41A83BB1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xmlns="" r:embed="rId4"/>
              </p:ext>
            </p:extLst>
          </p:nvPr>
        </p:nvPicPr>
        <p:blipFill>
          <a:blip r:embed="rId5" cstate="print"/>
          <a:stretch>
            <a:fillRect/>
          </a:stretch>
        </p:blipFill>
        <p:spPr>
          <a:xfrm>
            <a:off x="8558213" y="6272213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1573403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 advTm="39612"/>
    </mc:Choice>
    <mc:Fallback>
      <p:transition spd="slow" advTm="396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F81F627C-BA34-4A8E-976F-548E69F936F2}" type="slidenum">
              <a:rPr lang="en-US" altLang="zh-CN" sz="10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12</a:t>
            </a:fld>
            <a:endParaRPr lang="en-US" altLang="zh-CN" sz="1000"/>
          </a:p>
        </p:txBody>
      </p:sp>
      <p:sp>
        <p:nvSpPr>
          <p:cNvPr id="24579" name="Rectangle 2"/>
          <p:cNvSpPr>
            <a:spLocks noGrp="1" noChangeArrowheads="1"/>
          </p:cNvSpPr>
          <p:nvPr>
            <p:ph type="title"/>
          </p:nvPr>
        </p:nvSpPr>
        <p:spPr>
          <a:xfrm>
            <a:off x="827088" y="2205038"/>
            <a:ext cx="7543800" cy="1295400"/>
          </a:xfrm>
        </p:spPr>
        <p:txBody>
          <a:bodyPr/>
          <a:lstStyle/>
          <a:p>
            <a:pPr algn="ctr" eaLnBrk="1" hangingPunct="1"/>
            <a:r>
              <a:rPr lang="zh-CN" altLang="en-US"/>
              <a:t>谢  谢！</a:t>
            </a:r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xmlns="" id="{398E8A77-E4D2-48BF-AA32-765E94FF1679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xmlns="" r:embed="rId4"/>
              </p:ext>
            </p:extLst>
          </p:nvPr>
        </p:nvPicPr>
        <p:blipFill>
          <a:blip r:embed="rId5" cstate="print"/>
          <a:stretch>
            <a:fillRect/>
          </a:stretch>
        </p:blipFill>
        <p:spPr>
          <a:xfrm>
            <a:off x="8558213" y="6272213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 advTm="4288"/>
    </mc:Choice>
    <mc:Fallback>
      <p:transition spd="slow" advTm="42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灯片编号占位符 5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4716D0DB-81B0-4D2B-88A7-75E8E48ADA1C}" type="slidenum">
              <a:rPr lang="en-US" altLang="zh-CN" sz="1000" b="0"/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</a:t>
            </a:fld>
            <a:endParaRPr lang="en-US" altLang="zh-CN" sz="1000" b="0" dirty="0"/>
          </a:p>
        </p:txBody>
      </p:sp>
      <p:sp>
        <p:nvSpPr>
          <p:cNvPr id="6147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122238"/>
            <a:ext cx="7543800" cy="1038510"/>
          </a:xfrm>
        </p:spPr>
        <p:txBody>
          <a:bodyPr/>
          <a:lstStyle/>
          <a:p>
            <a:pPr algn="ctr" eaLnBrk="1" hangingPunct="1"/>
            <a:r>
              <a:rPr lang="zh-CN" altLang="en-US" dirty="0"/>
              <a:t>实验概述</a:t>
            </a:r>
          </a:p>
        </p:txBody>
      </p:sp>
      <p:sp>
        <p:nvSpPr>
          <p:cNvPr id="6148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74848" y="1379990"/>
            <a:ext cx="8229600" cy="4625975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Char char="p"/>
            </a:pP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实验目的</a:t>
            </a:r>
            <a:endParaRPr lang="en-US" altLang="zh-CN" sz="24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1" eaLnBrk="1" hangingPunct="1"/>
            <a:r>
              <a:rPr lang="zh-CN" altLang="en-US" sz="2000" dirty="0"/>
              <a:t>理解</a:t>
            </a:r>
            <a:r>
              <a:rPr lang="en-US" altLang="zh-CN" sz="2000" dirty="0"/>
              <a:t>cache</a:t>
            </a:r>
            <a:r>
              <a:rPr lang="zh-CN" altLang="en-US" sz="2000" dirty="0"/>
              <a:t>工作原理；</a:t>
            </a:r>
            <a:endParaRPr lang="en-US" altLang="zh-CN" sz="2000" dirty="0"/>
          </a:p>
          <a:p>
            <a:pPr lvl="1" eaLnBrk="1" hangingPunct="1"/>
            <a:r>
              <a:rPr lang="zh-CN" altLang="en-US" sz="2000" dirty="0"/>
              <a:t>如何实现一个高效的模拟器。</a:t>
            </a:r>
            <a:r>
              <a:rPr lang="en-US" altLang="zh-CN" sz="2000" dirty="0"/>
              <a:t/>
            </a:r>
            <a:br>
              <a:rPr lang="en-US" altLang="zh-CN" sz="2000" dirty="0"/>
            </a:br>
            <a:r>
              <a:rPr lang="en-US" altLang="zh-CN" sz="2000" dirty="0"/>
              <a:t>   </a:t>
            </a:r>
          </a:p>
          <a:p>
            <a:pPr eaLnBrk="1" hangingPunct="1">
              <a:buFont typeface="Wingdings" panose="05000000000000000000" pitchFamily="2" charset="2"/>
              <a:buChar char="p"/>
            </a:pP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实验内容</a:t>
            </a:r>
            <a:endParaRPr lang="zh-CN" altLang="en-US" sz="2400" b="1" dirty="0"/>
          </a:p>
          <a:p>
            <a:pPr lvl="1" eaLnBrk="1" hangingPunct="1">
              <a:buFont typeface="Wingdings" panose="05000000000000000000" pitchFamily="2" charset="2"/>
              <a:buChar char="n"/>
            </a:pPr>
            <a:r>
              <a:rPr lang="zh-CN" altLang="en-US" sz="2000" dirty="0"/>
              <a:t>编写一个</a:t>
            </a:r>
            <a:r>
              <a:rPr lang="en-US" altLang="zh-CN" sz="2000" dirty="0"/>
              <a:t>200-300</a:t>
            </a:r>
            <a:r>
              <a:rPr lang="zh-CN" altLang="en-US" sz="2000" dirty="0"/>
              <a:t>行的</a:t>
            </a:r>
            <a:r>
              <a:rPr lang="en-US" altLang="zh-CN" sz="2000" dirty="0"/>
              <a:t>C</a:t>
            </a:r>
            <a:r>
              <a:rPr lang="zh-CN" altLang="en-US" sz="2000" dirty="0"/>
              <a:t>程序来模拟</a:t>
            </a:r>
            <a:r>
              <a:rPr lang="en-US" altLang="zh-CN" sz="2000" dirty="0"/>
              <a:t>Cache</a:t>
            </a:r>
            <a:r>
              <a:rPr lang="zh-CN" altLang="en-US" sz="2000" dirty="0"/>
              <a:t>缓存的行为</a:t>
            </a:r>
            <a:endParaRPr lang="en-US" altLang="zh-CN" sz="2000" dirty="0"/>
          </a:p>
          <a:p>
            <a:pPr marL="344487" lvl="1" indent="0" eaLnBrk="1" hangingPunct="1">
              <a:buNone/>
            </a:pPr>
            <a:endParaRPr lang="en-US" altLang="zh-CN" sz="2000" dirty="0"/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Char char="p"/>
            </a:pPr>
            <a:r>
              <a:rPr lang="zh-CN" altLang="en-US" sz="2400" b="1" dirty="0"/>
              <a:t>实验环境</a:t>
            </a:r>
            <a:endParaRPr lang="en-US" altLang="zh-CN" sz="2400" b="1" dirty="0"/>
          </a:p>
          <a:p>
            <a:pPr lvl="1" eaLnBrk="1" hangingPunct="1">
              <a:lnSpc>
                <a:spcPct val="90000"/>
              </a:lnSpc>
              <a:buFont typeface="Wingdings" panose="05000000000000000000" pitchFamily="2" charset="2"/>
              <a:buChar char="p"/>
            </a:pPr>
            <a:r>
              <a:rPr lang="en-US" altLang="zh-CN" sz="2000" dirty="0"/>
              <a:t>Linux 64-bit </a:t>
            </a:r>
            <a:r>
              <a:rPr lang="zh-CN" altLang="en-US" sz="2000" dirty="0"/>
              <a:t>，</a:t>
            </a:r>
            <a:r>
              <a:rPr lang="en-US" altLang="zh-CN" sz="2000" dirty="0"/>
              <a:t>C</a:t>
            </a:r>
            <a:r>
              <a:rPr lang="zh-CN" altLang="en-US" sz="2000" dirty="0"/>
              <a:t>语言</a:t>
            </a:r>
            <a:endParaRPr lang="en-US" altLang="zh-CN" sz="2000" dirty="0"/>
          </a:p>
        </p:txBody>
      </p:sp>
      <p:pic>
        <p:nvPicPr>
          <p:cNvPr id="6" name="音频 5">
            <a:hlinkClick r:id="" action="ppaction://media"/>
            <a:extLst>
              <a:ext uri="{FF2B5EF4-FFF2-40B4-BE49-F238E27FC236}">
                <a16:creationId xmlns:a16="http://schemas.microsoft.com/office/drawing/2014/main" xmlns="" id="{A9DA12FD-DCC3-434E-89F9-146D53C955E2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xmlns="" r:embed="rId4"/>
              </p:ext>
            </p:extLst>
          </p:nvPr>
        </p:nvPicPr>
        <p:blipFill>
          <a:blip r:embed="rId5" cstate="print"/>
          <a:stretch>
            <a:fillRect/>
          </a:stretch>
        </p:blipFill>
        <p:spPr>
          <a:xfrm>
            <a:off x="8558213" y="6272213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 advTm="28837"/>
    </mc:Choice>
    <mc:Fallback>
      <p:transition spd="slow" advTm="288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灯片编号占位符 5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4716D0DB-81B0-4D2B-88A7-75E8E48ADA1C}" type="slidenum">
              <a:rPr lang="en-US" altLang="zh-CN" sz="1000" b="0"/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</a:t>
            </a:fld>
            <a:endParaRPr lang="en-US" altLang="zh-CN" sz="1000" b="0" dirty="0"/>
          </a:p>
        </p:txBody>
      </p:sp>
      <p:sp>
        <p:nvSpPr>
          <p:cNvPr id="6147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122238"/>
            <a:ext cx="7543800" cy="1038510"/>
          </a:xfrm>
        </p:spPr>
        <p:txBody>
          <a:bodyPr/>
          <a:lstStyle/>
          <a:p>
            <a:pPr algn="ctr" eaLnBrk="1" hangingPunct="1"/>
            <a:r>
              <a:rPr lang="zh-CN" altLang="en-US" dirty="0" smtClean="0"/>
              <a:t>实验平台</a:t>
            </a:r>
            <a:endParaRPr lang="zh-CN" altLang="en-US" dirty="0"/>
          </a:p>
        </p:txBody>
      </p:sp>
      <p:sp>
        <p:nvSpPr>
          <p:cNvPr id="6148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74848" y="1379990"/>
            <a:ext cx="8197680" cy="4977968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Char char="p"/>
            </a:pPr>
            <a:r>
              <a:rPr lang="zh-CN" altLang="en-US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实验</a:t>
            </a:r>
            <a:r>
              <a:rPr lang="zh-CN" altLang="en-US" sz="20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目的</a:t>
            </a:r>
            <a:r>
              <a:rPr lang="zh-CN" altLang="en-US" sz="2800" kern="100" dirty="0" smtClean="0">
                <a:latin typeface="Calibri"/>
                <a:cs typeface="Times New Roman"/>
              </a:rPr>
              <a:t>本</a:t>
            </a:r>
            <a:r>
              <a:rPr lang="zh-CN" altLang="en-US" sz="2800" kern="100" dirty="0" smtClean="0">
                <a:latin typeface="Calibri"/>
                <a:cs typeface="Times New Roman"/>
              </a:rPr>
              <a:t>实验的实验环境在阿里云上提供</a:t>
            </a:r>
            <a:r>
              <a:rPr lang="zh-CN" altLang="en-US" sz="2800" kern="100" dirty="0" smtClean="0">
                <a:latin typeface="宋体"/>
                <a:cs typeface="Times New Roman"/>
              </a:rPr>
              <a:t>，</a:t>
            </a:r>
            <a:r>
              <a:rPr lang="zh-CN" altLang="en-US" sz="2800" kern="100" dirty="0" smtClean="0">
                <a:latin typeface="Calibri"/>
                <a:cs typeface="Times New Roman"/>
              </a:rPr>
              <a:t>地址</a:t>
            </a:r>
            <a:r>
              <a:rPr lang="zh-CN" altLang="en-US" sz="2800" kern="100" dirty="0" smtClean="0">
                <a:latin typeface="宋体"/>
                <a:cs typeface="Times New Roman"/>
              </a:rPr>
              <a:t>：</a:t>
            </a:r>
            <a:r>
              <a:rPr lang="en-US" sz="2800" kern="100" dirty="0" smtClean="0">
                <a:latin typeface="Calibri"/>
                <a:cs typeface="Times New Roman"/>
                <a:hlinkClick r:id="rId4"/>
              </a:rPr>
              <a:t>https</a:t>
            </a:r>
            <a:r>
              <a:rPr lang="en-US" sz="2800" kern="100" dirty="0" smtClean="0">
                <a:latin typeface="Calibri"/>
                <a:cs typeface="Times New Roman"/>
                <a:hlinkClick r:id="rId4"/>
              </a:rPr>
              <a:t>://</a:t>
            </a:r>
            <a:r>
              <a:rPr lang="en-US" sz="2800" kern="100" dirty="0" smtClean="0">
                <a:latin typeface="Calibri"/>
                <a:cs typeface="Times New Roman"/>
                <a:hlinkClick r:id="rId4"/>
              </a:rPr>
              <a:t>developer.aliyun.com/adc/scenario/98e50c84bb4341018c06cb6c25e2ced6</a:t>
            </a:r>
            <a:endParaRPr lang="en-US" sz="2800" kern="100" dirty="0" smtClean="0">
              <a:latin typeface="Calibri"/>
              <a:cs typeface="Times New Roman"/>
            </a:endParaRPr>
          </a:p>
          <a:p>
            <a:pPr eaLnBrk="1" hangingPunct="1">
              <a:buFont typeface="Wingdings" panose="05000000000000000000" pitchFamily="2" charset="2"/>
              <a:buChar char="p"/>
            </a:pPr>
            <a:r>
              <a:rPr lang="zh-CN" altLang="en-US" sz="2800" kern="100" dirty="0" smtClean="0">
                <a:latin typeface="宋体"/>
                <a:cs typeface="Times New Roman"/>
              </a:rPr>
              <a:t>进入</a:t>
            </a:r>
            <a:r>
              <a:rPr lang="zh-CN" altLang="en-US" sz="2800" kern="100" dirty="0" smtClean="0">
                <a:latin typeface="宋体"/>
                <a:cs typeface="Times New Roman"/>
              </a:rPr>
              <a:t>实验前，</a:t>
            </a:r>
            <a:r>
              <a:rPr lang="zh-CN" altLang="en-US" sz="2800" kern="100" dirty="0" smtClean="0">
                <a:solidFill>
                  <a:srgbClr val="FF0000"/>
                </a:solidFill>
                <a:latin typeface="宋体"/>
                <a:cs typeface="Times New Roman"/>
              </a:rPr>
              <a:t>要先在阿里云上进行注册和认证</a:t>
            </a:r>
            <a:r>
              <a:rPr lang="zh-CN" altLang="en-US" sz="2800" kern="100" dirty="0" smtClean="0">
                <a:solidFill>
                  <a:srgbClr val="FF0000"/>
                </a:solidFill>
                <a:latin typeface="宋体"/>
                <a:cs typeface="Times New Roman"/>
              </a:rPr>
              <a:t>。</a:t>
            </a:r>
            <a:endParaRPr lang="en-US" altLang="zh-CN" sz="2800" kern="100" dirty="0" smtClean="0">
              <a:solidFill>
                <a:srgbClr val="FF0000"/>
              </a:solidFill>
              <a:latin typeface="宋体"/>
              <a:cs typeface="Times New Roman"/>
            </a:endParaRPr>
          </a:p>
          <a:p>
            <a:pPr eaLnBrk="1" hangingPunct="1">
              <a:buFont typeface="Wingdings" panose="05000000000000000000" pitchFamily="2" charset="2"/>
              <a:buChar char="p"/>
            </a:pPr>
            <a:r>
              <a:rPr lang="zh-CN" altLang="en-US" sz="2800" kern="100" dirty="0" smtClean="0">
                <a:latin typeface="Calibri"/>
                <a:cs typeface="Times New Roman"/>
              </a:rPr>
              <a:t>进入</a:t>
            </a:r>
            <a:r>
              <a:rPr lang="zh-CN" altLang="en-US" sz="2800" kern="100" dirty="0" smtClean="0">
                <a:latin typeface="Calibri"/>
                <a:cs typeface="Times New Roman"/>
              </a:rPr>
              <a:t>实验后</a:t>
            </a:r>
            <a:r>
              <a:rPr lang="zh-CN" altLang="en-US" sz="2800" kern="100" dirty="0" smtClean="0">
                <a:latin typeface="宋体"/>
                <a:cs typeface="Times New Roman"/>
              </a:rPr>
              <a:t>，</a:t>
            </a:r>
            <a:r>
              <a:rPr lang="zh-CN" altLang="en-US" sz="2800" kern="100" dirty="0" smtClean="0">
                <a:latin typeface="Calibri"/>
                <a:cs typeface="Times New Roman"/>
              </a:rPr>
              <a:t>里头有详细的如何建立实验服务器的说明</a:t>
            </a:r>
            <a:r>
              <a:rPr lang="zh-CN" altLang="en-US" sz="2800" kern="100" dirty="0" smtClean="0">
                <a:latin typeface="宋体"/>
                <a:cs typeface="Times New Roman"/>
              </a:rPr>
              <a:t>。</a:t>
            </a:r>
            <a:r>
              <a:rPr lang="zh-CN" altLang="en-US" sz="2800" kern="100" dirty="0" smtClean="0">
                <a:latin typeface="Calibri"/>
                <a:cs typeface="Times New Roman"/>
              </a:rPr>
              <a:t>按说明操作即可</a:t>
            </a:r>
            <a:r>
              <a:rPr lang="zh-CN" altLang="en-US" sz="2800" kern="100" dirty="0" smtClean="0">
                <a:latin typeface="宋体"/>
                <a:cs typeface="Times New Roman"/>
              </a:rPr>
              <a:t>。</a:t>
            </a:r>
            <a:endParaRPr lang="en-US" altLang="zh-CN" sz="2800" kern="100" dirty="0" smtClean="0">
              <a:latin typeface="宋体"/>
              <a:cs typeface="Times New Roman"/>
            </a:endParaRPr>
          </a:p>
          <a:p>
            <a:pPr eaLnBrk="1" hangingPunct="1">
              <a:buFont typeface="Wingdings" panose="05000000000000000000" pitchFamily="2" charset="2"/>
              <a:buChar char="p"/>
            </a:pPr>
            <a:r>
              <a:rPr lang="zh-CN" altLang="en-US" sz="2800" kern="100" dirty="0" smtClean="0">
                <a:latin typeface="Calibri"/>
                <a:cs typeface="Times New Roman"/>
              </a:rPr>
              <a:t>所</a:t>
            </a:r>
            <a:r>
              <a:rPr lang="zh-CN" altLang="en-US" sz="2800" kern="100" dirty="0" smtClean="0">
                <a:latin typeface="Calibri"/>
                <a:cs typeface="Times New Roman"/>
              </a:rPr>
              <a:t>需要的模拟器在</a:t>
            </a:r>
            <a:r>
              <a:rPr lang="zh-CN" altLang="en-US" sz="2800" kern="100" dirty="0" smtClean="0">
                <a:latin typeface="宋体"/>
                <a:cs typeface="Times New Roman"/>
              </a:rPr>
              <a:t>“</a:t>
            </a:r>
            <a:r>
              <a:rPr lang="en-US" altLang="zh-CN" sz="2800" kern="100" dirty="0" smtClean="0">
                <a:latin typeface="宋体"/>
                <a:cs typeface="Times New Roman"/>
              </a:rPr>
              <a:t>/</a:t>
            </a:r>
            <a:r>
              <a:rPr lang="en-US" sz="2800" kern="100" dirty="0" err="1" smtClean="0">
                <a:latin typeface="宋体"/>
                <a:cs typeface="Times New Roman"/>
              </a:rPr>
              <a:t>hz</a:t>
            </a:r>
            <a:r>
              <a:rPr lang="en-US" sz="2800" kern="100" dirty="0" err="1" smtClean="0">
                <a:latin typeface="Calibri"/>
                <a:cs typeface="Times New Roman"/>
              </a:rPr>
              <a:t>kj</a:t>
            </a:r>
            <a:r>
              <a:rPr lang="en-US" sz="2800" kern="100" dirty="0" smtClean="0">
                <a:latin typeface="宋体"/>
                <a:cs typeface="Times New Roman"/>
              </a:rPr>
              <a:t>/”</a:t>
            </a:r>
            <a:r>
              <a:rPr lang="zh-CN" altLang="en-US" sz="2800" kern="100" dirty="0" smtClean="0">
                <a:latin typeface="宋体"/>
                <a:cs typeface="Times New Roman"/>
              </a:rPr>
              <a:t>目录下（</a:t>
            </a:r>
            <a:r>
              <a:rPr lang="en-US" altLang="zh-CN" sz="2800" kern="100" dirty="0" smtClean="0">
                <a:latin typeface="Calibri"/>
                <a:cs typeface="Times New Roman"/>
              </a:rPr>
              <a:t>/</a:t>
            </a:r>
            <a:r>
              <a:rPr lang="en-US" sz="2800" kern="100" dirty="0" err="1" smtClean="0">
                <a:latin typeface="Calibri"/>
                <a:cs typeface="Times New Roman"/>
              </a:rPr>
              <a:t>hzkj</a:t>
            </a:r>
            <a:r>
              <a:rPr lang="en-US" sz="2800" kern="100" dirty="0" smtClean="0">
                <a:latin typeface="Calibri"/>
                <a:cs typeface="Times New Roman"/>
              </a:rPr>
              <a:t>/</a:t>
            </a:r>
            <a:r>
              <a:rPr lang="en-US" sz="2800" kern="100" dirty="0" err="1" smtClean="0">
                <a:latin typeface="Calibri"/>
                <a:cs typeface="Times New Roman"/>
              </a:rPr>
              <a:t>cachelab</a:t>
            </a:r>
            <a:r>
              <a:rPr lang="en-US" sz="2800" kern="100" dirty="0" smtClean="0">
                <a:latin typeface="Calibri"/>
                <a:cs typeface="Times New Roman"/>
              </a:rPr>
              <a:t>-handout</a:t>
            </a:r>
            <a:r>
              <a:rPr lang="en-US" sz="2800" kern="100" dirty="0" smtClean="0">
                <a:latin typeface="宋体"/>
                <a:cs typeface="Times New Roman"/>
              </a:rPr>
              <a:t>）。</a:t>
            </a:r>
          </a:p>
          <a:p>
            <a:pPr eaLnBrk="1" hangingPunct="1">
              <a:buFont typeface="Wingdings" panose="05000000000000000000" pitchFamily="2" charset="2"/>
              <a:buChar char="p"/>
            </a:pPr>
            <a:r>
              <a:rPr lang="zh-CN" altLang="en-US" sz="2800" kern="100" dirty="0" smtClean="0">
                <a:latin typeface="宋体"/>
                <a:cs typeface="Times New Roman"/>
              </a:rPr>
              <a:t>若</a:t>
            </a:r>
            <a:r>
              <a:rPr lang="zh-CN" altLang="en-US" sz="2800" kern="100" dirty="0" smtClean="0">
                <a:latin typeface="宋体"/>
                <a:cs typeface="Times New Roman"/>
              </a:rPr>
              <a:t>可执行程序无法执行（如</a:t>
            </a:r>
            <a:r>
              <a:rPr lang="en-US" sz="2800" kern="100" dirty="0" err="1" smtClean="0">
                <a:latin typeface="宋体"/>
                <a:cs typeface="Times New Roman"/>
              </a:rPr>
              <a:t>csim</a:t>
            </a:r>
            <a:r>
              <a:rPr lang="en-US" sz="2800" kern="100" dirty="0" smtClean="0">
                <a:latin typeface="Calibri"/>
                <a:cs typeface="Times New Roman"/>
              </a:rPr>
              <a:t>-ref</a:t>
            </a:r>
            <a:r>
              <a:rPr lang="en-US" sz="2800" kern="100" dirty="0" smtClean="0">
                <a:latin typeface="宋体"/>
                <a:cs typeface="Times New Roman"/>
              </a:rPr>
              <a:t>），</a:t>
            </a:r>
            <a:r>
              <a:rPr lang="zh-CN" altLang="en-US" sz="2800" kern="100" dirty="0" smtClean="0">
                <a:latin typeface="宋体"/>
                <a:cs typeface="Times New Roman"/>
              </a:rPr>
              <a:t>可使用</a:t>
            </a:r>
            <a:r>
              <a:rPr lang="en-US" sz="2800" kern="100" dirty="0" err="1" smtClean="0">
                <a:latin typeface="宋体"/>
                <a:cs typeface="Times New Roman"/>
              </a:rPr>
              <a:t>chmod</a:t>
            </a:r>
            <a:r>
              <a:rPr lang="zh-CN" altLang="en-US" sz="2800" kern="100" dirty="0" smtClean="0">
                <a:latin typeface="宋体"/>
                <a:cs typeface="Times New Roman"/>
              </a:rPr>
              <a:t>命令解决。</a:t>
            </a:r>
            <a:endParaRPr lang="zh-CN" altLang="en-US" sz="2800" kern="100" dirty="0" smtClean="0">
              <a:latin typeface="Calibri"/>
              <a:cs typeface="Times New Roman"/>
            </a:endParaRPr>
          </a:p>
          <a:p>
            <a:pPr lvl="1" eaLnBrk="1" hangingPunct="1">
              <a:lnSpc>
                <a:spcPct val="90000"/>
              </a:lnSpc>
              <a:buFont typeface="Wingdings" panose="05000000000000000000" pitchFamily="2" charset="2"/>
              <a:buChar char="p"/>
            </a:pPr>
            <a:endParaRPr lang="en-US" altLang="zh-CN" sz="1800" dirty="0"/>
          </a:p>
        </p:txBody>
      </p:sp>
      <p:pic>
        <p:nvPicPr>
          <p:cNvPr id="6" name="音频 5">
            <a:hlinkClick r:id="" action="ppaction://media"/>
            <a:extLst>
              <a:ext uri="{FF2B5EF4-FFF2-40B4-BE49-F238E27FC236}">
                <a16:creationId xmlns:a16="http://schemas.microsoft.com/office/drawing/2014/main" xmlns="" id="{A9DA12FD-DCC3-434E-89F9-146D53C955E2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xmlns="" r:embed="rId5"/>
              </p:ext>
            </p:extLst>
          </p:nvPr>
        </p:nvPicPr>
        <p:blipFill>
          <a:blip r:embed="rId6" cstate="print"/>
          <a:stretch>
            <a:fillRect/>
          </a:stretch>
        </p:blipFill>
        <p:spPr>
          <a:xfrm>
            <a:off x="8558213" y="6272213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 advTm="28837"/>
    </mc:Choice>
    <mc:Fallback>
      <p:transition spd="slow" advTm="288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灯片编号占位符 5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4716D0DB-81B0-4D2B-88A7-75E8E48ADA1C}" type="slidenum">
              <a:rPr lang="en-US" altLang="zh-CN" sz="1000" b="0"/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</a:t>
            </a:fld>
            <a:endParaRPr lang="en-US" altLang="zh-CN" sz="1000" b="0"/>
          </a:p>
        </p:txBody>
      </p:sp>
      <p:sp>
        <p:nvSpPr>
          <p:cNvPr id="6147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实验数据与文件</a:t>
            </a:r>
          </a:p>
        </p:txBody>
      </p:sp>
      <p:sp>
        <p:nvSpPr>
          <p:cNvPr id="6148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616162"/>
            <a:ext cx="8229600" cy="4625975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Char char="p"/>
            </a:pPr>
            <a:r>
              <a:rPr lang="zh-CN" altLang="en-US" sz="2400" b="1" dirty="0"/>
              <a:t>实验数据包：</a:t>
            </a:r>
            <a:r>
              <a:rPr lang="en-US" altLang="zh-CN" sz="2400" b="1" dirty="0"/>
              <a:t>cachelab-handout.tar</a:t>
            </a:r>
          </a:p>
          <a:p>
            <a:pPr eaLnBrk="1" hangingPunct="1">
              <a:buFont typeface="Wingdings" panose="05000000000000000000" pitchFamily="2" charset="2"/>
              <a:buChar char="p"/>
            </a:pPr>
            <a:r>
              <a:rPr lang="zh-CN" altLang="en-US" sz="2400" b="1" dirty="0"/>
              <a:t>解压命令：</a:t>
            </a:r>
            <a:r>
              <a:rPr lang="en-US" altLang="zh-CN" sz="2400" b="1" dirty="0"/>
              <a:t>tar </a:t>
            </a:r>
            <a:r>
              <a:rPr lang="en-US" altLang="zh-CN" sz="2400" b="1" dirty="0" err="1"/>
              <a:t>xvf</a:t>
            </a:r>
            <a:r>
              <a:rPr lang="en-US" altLang="zh-CN" sz="2400" b="1" dirty="0"/>
              <a:t> cachelab-handout.tar</a:t>
            </a:r>
          </a:p>
          <a:p>
            <a:pPr eaLnBrk="1" hangingPunct="1">
              <a:buFont typeface="Wingdings" panose="05000000000000000000" pitchFamily="2" charset="2"/>
              <a:buChar char="p"/>
            </a:pPr>
            <a:r>
              <a:rPr lang="zh-CN" altLang="en-US" sz="2400" b="1" dirty="0"/>
              <a:t>数据包中的重要文件与目录：</a:t>
            </a:r>
          </a:p>
          <a:p>
            <a:pPr lvl="1" eaLnBrk="1" hangingPunct="1">
              <a:buFont typeface="Wingdings" panose="05000000000000000000" pitchFamily="2" charset="2"/>
              <a:buChar char="n"/>
            </a:pPr>
            <a:r>
              <a:rPr lang="en-US" altLang="zh-CN" sz="1800" dirty="0" err="1"/>
              <a:t>csim.c</a:t>
            </a:r>
            <a:r>
              <a:rPr lang="zh-CN" altLang="en-US" sz="1800" dirty="0"/>
              <a:t>：实验中需要修改和提交的</a:t>
            </a:r>
            <a:r>
              <a:rPr lang="en-US" altLang="zh-CN" sz="1800" dirty="0"/>
              <a:t>Cache</a:t>
            </a:r>
            <a:r>
              <a:rPr lang="zh-CN" altLang="en-US" sz="1800" dirty="0"/>
              <a:t>模拟程序</a:t>
            </a:r>
            <a:endParaRPr lang="en-US" altLang="zh-CN" sz="1800" dirty="0"/>
          </a:p>
          <a:p>
            <a:pPr lvl="1" eaLnBrk="1" hangingPunct="1">
              <a:buFont typeface="Wingdings" panose="05000000000000000000" pitchFamily="2" charset="2"/>
              <a:buChar char="n"/>
            </a:pPr>
            <a:r>
              <a:rPr lang="en-US" altLang="zh-CN" sz="1800" dirty="0" err="1"/>
              <a:t>csim</a:t>
            </a:r>
            <a:r>
              <a:rPr lang="en-US" altLang="zh-CN" sz="1800" dirty="0"/>
              <a:t>-ref</a:t>
            </a:r>
            <a:r>
              <a:rPr lang="zh-CN" altLang="en-US" sz="1800" dirty="0"/>
              <a:t> ：供参考的二进制可执行</a:t>
            </a:r>
            <a:r>
              <a:rPr lang="en-US" altLang="zh-CN" sz="1800" dirty="0"/>
              <a:t>Cache</a:t>
            </a:r>
            <a:r>
              <a:rPr lang="zh-CN" altLang="en-US" sz="1800" dirty="0"/>
              <a:t>模拟器（模拟一个具有任意大小、关联度和</a:t>
            </a:r>
            <a:r>
              <a:rPr lang="en-US" altLang="zh-CN" sz="1800" dirty="0"/>
              <a:t>LRU</a:t>
            </a:r>
            <a:r>
              <a:rPr lang="zh-CN" altLang="en-US" sz="1800" dirty="0"/>
              <a:t>（</a:t>
            </a:r>
            <a:r>
              <a:rPr lang="en-US" altLang="zh-CN" sz="1800" dirty="0"/>
              <a:t>least-recently used</a:t>
            </a:r>
            <a:r>
              <a:rPr lang="zh-CN" altLang="en-US" sz="1800" dirty="0"/>
              <a:t>）替换策略的</a:t>
            </a:r>
            <a:r>
              <a:rPr lang="en-US" altLang="zh-CN" sz="1800" dirty="0"/>
              <a:t>Cache</a:t>
            </a:r>
            <a:r>
              <a:rPr lang="zh-CN" altLang="en-US" sz="1800" dirty="0"/>
              <a:t>）</a:t>
            </a:r>
            <a:endParaRPr lang="en-US" altLang="zh-CN" sz="1800" dirty="0"/>
          </a:p>
          <a:p>
            <a:pPr lvl="1" eaLnBrk="1" hangingPunct="1">
              <a:buFont typeface="Wingdings" panose="05000000000000000000" pitchFamily="2" charset="2"/>
              <a:buChar char="n"/>
            </a:pPr>
            <a:r>
              <a:rPr lang="en-US" altLang="zh-CN" sz="1800" dirty="0"/>
              <a:t>traces</a:t>
            </a:r>
            <a:r>
              <a:rPr lang="zh-CN" altLang="en-US" sz="1800" dirty="0"/>
              <a:t>子目录：包含一组参考内存访问轨迹文件（</a:t>
            </a:r>
            <a:r>
              <a:rPr lang="en-US" altLang="zh-CN" sz="1800" dirty="0"/>
              <a:t>reference trace files</a:t>
            </a:r>
            <a:r>
              <a:rPr lang="zh-CN" altLang="en-US" sz="1800" dirty="0"/>
              <a:t>，由</a:t>
            </a:r>
            <a:r>
              <a:rPr lang="en-US" altLang="zh-CN" sz="1800" dirty="0" err="1"/>
              <a:t>valgrind</a:t>
            </a:r>
            <a:r>
              <a:rPr lang="zh-CN" altLang="en-US" sz="1800" dirty="0"/>
              <a:t>程序生成），用以评估</a:t>
            </a:r>
            <a:r>
              <a:rPr lang="en-US" altLang="zh-CN" sz="1800" dirty="0"/>
              <a:t>Cache</a:t>
            </a:r>
            <a:r>
              <a:rPr lang="zh-CN" altLang="en-US" sz="1800" dirty="0"/>
              <a:t>模拟器的正确性</a:t>
            </a:r>
            <a:endParaRPr lang="en-US" altLang="zh-CN" sz="1800" dirty="0"/>
          </a:p>
          <a:p>
            <a:pPr lvl="1" eaLnBrk="1" hangingPunct="1">
              <a:buFont typeface="Wingdings" panose="05000000000000000000" pitchFamily="2" charset="2"/>
              <a:buChar char="n"/>
            </a:pPr>
            <a:r>
              <a:rPr lang="en-US" altLang="zh-CN" sz="1800" dirty="0"/>
              <a:t>test-</a:t>
            </a:r>
            <a:r>
              <a:rPr lang="en-US" altLang="zh-CN" sz="1800" dirty="0" err="1"/>
              <a:t>csim</a:t>
            </a:r>
            <a:r>
              <a:rPr lang="zh-CN" altLang="en-US" sz="1800" dirty="0"/>
              <a:t>：测试程序，用以验证</a:t>
            </a:r>
            <a:r>
              <a:rPr lang="en-US" altLang="zh-CN" sz="1800" dirty="0"/>
              <a:t>Cache</a:t>
            </a:r>
            <a:r>
              <a:rPr lang="zh-CN" altLang="en-US" sz="1800" dirty="0"/>
              <a:t>模拟器在上述参考内存访问轨迹上的正确性</a:t>
            </a:r>
            <a:endParaRPr lang="en-US" altLang="zh-CN" sz="2000" dirty="0"/>
          </a:p>
        </p:txBody>
      </p:sp>
      <p:pic>
        <p:nvPicPr>
          <p:cNvPr id="8" name="音频 7">
            <a:hlinkClick r:id="" action="ppaction://media"/>
            <a:extLst>
              <a:ext uri="{FF2B5EF4-FFF2-40B4-BE49-F238E27FC236}">
                <a16:creationId xmlns:a16="http://schemas.microsoft.com/office/drawing/2014/main" xmlns="" id="{5171A484-7B6B-4537-BA85-135D8370D805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xmlns="" r:embed="rId4"/>
              </p:ext>
            </p:extLst>
          </p:nvPr>
        </p:nvPicPr>
        <p:blipFill>
          <a:blip r:embed="rId5" cstate="print"/>
          <a:stretch>
            <a:fillRect/>
          </a:stretch>
        </p:blipFill>
        <p:spPr>
          <a:xfrm>
            <a:off x="8558213" y="6272213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7488653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 advTm="56561"/>
    </mc:Choice>
    <mc:Fallback>
      <p:transition spd="slow" advTm="565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灯片编号占位符 5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4716D0DB-81B0-4D2B-88A7-75E8E48ADA1C}" type="slidenum">
              <a:rPr lang="en-US" altLang="zh-CN" sz="1000" b="0"/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5</a:t>
            </a:fld>
            <a:endParaRPr lang="en-US" altLang="zh-CN" sz="1000" b="0"/>
          </a:p>
        </p:txBody>
      </p:sp>
      <p:sp>
        <p:nvSpPr>
          <p:cNvPr id="6147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实验数据与文件</a:t>
            </a:r>
          </a:p>
        </p:txBody>
      </p:sp>
      <p:sp>
        <p:nvSpPr>
          <p:cNvPr id="6148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417638"/>
            <a:ext cx="8229600" cy="3473933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Char char="p"/>
            </a:pPr>
            <a:r>
              <a:rPr lang="zh-CN" altLang="en-US" sz="2400" b="1" dirty="0"/>
              <a:t>内存访问轨迹文件</a:t>
            </a:r>
          </a:p>
          <a:p>
            <a:pPr lvl="1" eaLnBrk="1" hangingPunct="1">
              <a:buFont typeface="Wingdings" panose="05000000000000000000" pitchFamily="2" charset="2"/>
              <a:buChar char="n"/>
            </a:pPr>
            <a:r>
              <a:rPr lang="zh-CN" altLang="en-US" sz="2000" dirty="0"/>
              <a:t>位于</a:t>
            </a:r>
            <a:r>
              <a:rPr lang="en-US" altLang="zh-CN" sz="2000" dirty="0"/>
              <a:t>traces</a:t>
            </a:r>
            <a:r>
              <a:rPr lang="zh-CN" altLang="en-US" sz="2000" dirty="0"/>
              <a:t>子目录中，用以评估</a:t>
            </a:r>
            <a:r>
              <a:rPr lang="en-US" altLang="zh-CN" sz="2000" dirty="0"/>
              <a:t>Cache</a:t>
            </a:r>
            <a:r>
              <a:rPr lang="zh-CN" altLang="en-US" sz="2000" dirty="0"/>
              <a:t>模拟器的正确性</a:t>
            </a:r>
            <a:endParaRPr lang="en-US" altLang="zh-CN" sz="2000" dirty="0"/>
          </a:p>
          <a:p>
            <a:pPr lvl="1" eaLnBrk="1" hangingPunct="1">
              <a:buFont typeface="Wingdings" panose="05000000000000000000" pitchFamily="2" charset="2"/>
              <a:buChar char="n"/>
            </a:pPr>
            <a:r>
              <a:rPr lang="zh-CN" altLang="en-US" sz="2000" dirty="0"/>
              <a:t>记录了某一程序在运行过程中访问内存的序列及其参数（地址、大小等）</a:t>
            </a:r>
            <a:endParaRPr lang="en-US" altLang="zh-CN" sz="2000" dirty="0"/>
          </a:p>
          <a:p>
            <a:pPr lvl="1" eaLnBrk="1" hangingPunct="1">
              <a:buFont typeface="Wingdings" panose="05000000000000000000" pitchFamily="2" charset="2"/>
              <a:buChar char="n"/>
            </a:pPr>
            <a:r>
              <a:rPr lang="zh-CN" altLang="en-US" sz="2000" dirty="0"/>
              <a:t>每行记录</a:t>
            </a:r>
            <a:r>
              <a:rPr lang="en-US" altLang="zh-CN" sz="2000" dirty="0"/>
              <a:t>1</a:t>
            </a:r>
            <a:r>
              <a:rPr lang="zh-CN" altLang="en-US" sz="2000" dirty="0"/>
              <a:t>或</a:t>
            </a:r>
            <a:r>
              <a:rPr lang="en-US" altLang="zh-CN" sz="2000" dirty="0"/>
              <a:t>2</a:t>
            </a:r>
            <a:r>
              <a:rPr lang="zh-CN" altLang="en-US" sz="2000" dirty="0"/>
              <a:t>次内存访问的信息，格式为：</a:t>
            </a:r>
            <a:endParaRPr lang="en-US" altLang="zh-CN" sz="2000" dirty="0"/>
          </a:p>
          <a:p>
            <a:pPr marL="344487" lvl="1" indent="0" algn="ctr" eaLnBrk="1" hangingPunct="1">
              <a:buNone/>
            </a:pPr>
            <a:r>
              <a:rPr lang="en-US" altLang="zh-CN" sz="2000" dirty="0"/>
              <a:t>[0-1</a:t>
            </a:r>
            <a:r>
              <a:rPr lang="zh-CN" altLang="en-US" sz="2000" dirty="0"/>
              <a:t>个空格</a:t>
            </a:r>
            <a:r>
              <a:rPr lang="en-US" altLang="zh-CN" sz="2000" dirty="0"/>
              <a:t>] </a:t>
            </a:r>
            <a:r>
              <a:rPr lang="en-US" altLang="zh-CN" sz="2000" b="1" dirty="0">
                <a:solidFill>
                  <a:srgbClr val="FF0000"/>
                </a:solidFill>
              </a:rPr>
              <a:t>operation</a:t>
            </a:r>
            <a:r>
              <a:rPr lang="en-US" altLang="zh-CN" sz="2000" b="1" dirty="0"/>
              <a:t> </a:t>
            </a:r>
            <a:r>
              <a:rPr lang="en-US" altLang="zh-CN" sz="2000" b="1" dirty="0" err="1">
                <a:solidFill>
                  <a:srgbClr val="00B050"/>
                </a:solidFill>
              </a:rPr>
              <a:t>address</a:t>
            </a:r>
            <a:r>
              <a:rPr lang="en-US" altLang="zh-CN" sz="2000" b="1" dirty="0" err="1"/>
              <a:t>,</a:t>
            </a:r>
            <a:r>
              <a:rPr lang="en-US" altLang="zh-CN" sz="2000" b="1" dirty="0" err="1">
                <a:solidFill>
                  <a:srgbClr val="00B0F0"/>
                </a:solidFill>
              </a:rPr>
              <a:t>size</a:t>
            </a:r>
            <a:endParaRPr lang="en-US" altLang="zh-CN" sz="2000" b="1" dirty="0">
              <a:solidFill>
                <a:srgbClr val="00B0F0"/>
              </a:solidFill>
            </a:endParaRPr>
          </a:p>
          <a:p>
            <a:pPr marL="639762" lvl="2" indent="0" eaLnBrk="1" hangingPunct="1">
              <a:buNone/>
            </a:pPr>
            <a:r>
              <a:rPr lang="en-US" altLang="zh-CN" sz="1700" b="1" dirty="0">
                <a:solidFill>
                  <a:srgbClr val="FF0000"/>
                </a:solidFill>
              </a:rPr>
              <a:t>operation</a:t>
            </a:r>
            <a:r>
              <a:rPr lang="zh-CN" altLang="en-US" sz="1700" b="1" dirty="0">
                <a:solidFill>
                  <a:srgbClr val="FF0000"/>
                </a:solidFill>
              </a:rPr>
              <a:t>（操作）</a:t>
            </a:r>
            <a:r>
              <a:rPr lang="zh-CN" altLang="en-US" sz="1700" dirty="0"/>
              <a:t>：内存访问的类型。</a:t>
            </a:r>
            <a:r>
              <a:rPr lang="en-US" altLang="zh-CN" sz="1700" dirty="0"/>
              <a:t>I - </a:t>
            </a:r>
            <a:r>
              <a:rPr lang="zh-CN" altLang="en-US" sz="1700" dirty="0"/>
              <a:t>指令装载，</a:t>
            </a:r>
            <a:r>
              <a:rPr lang="en-US" altLang="zh-CN" sz="1700" dirty="0"/>
              <a:t>L</a:t>
            </a:r>
            <a:r>
              <a:rPr lang="zh-CN" altLang="en-US" sz="1700" dirty="0"/>
              <a:t> </a:t>
            </a:r>
            <a:r>
              <a:rPr lang="en-US" altLang="zh-CN" sz="1700" dirty="0"/>
              <a:t>- </a:t>
            </a:r>
            <a:r>
              <a:rPr lang="zh-CN" altLang="en-US" sz="1700" dirty="0"/>
              <a:t>数据装载，</a:t>
            </a:r>
            <a:r>
              <a:rPr lang="en-US" altLang="zh-CN" sz="1700" dirty="0"/>
              <a:t>S</a:t>
            </a:r>
            <a:r>
              <a:rPr lang="zh-CN" altLang="en-US" sz="1700" dirty="0"/>
              <a:t> </a:t>
            </a:r>
            <a:r>
              <a:rPr lang="en-US" altLang="zh-CN" sz="1700" dirty="0"/>
              <a:t>- </a:t>
            </a:r>
            <a:r>
              <a:rPr lang="zh-CN" altLang="en-US" sz="1700" dirty="0"/>
              <a:t>数据存储，</a:t>
            </a:r>
            <a:r>
              <a:rPr lang="en-US" altLang="zh-CN" sz="1700" dirty="0"/>
              <a:t>M - </a:t>
            </a:r>
            <a:r>
              <a:rPr lang="zh-CN" altLang="en-US" sz="1700" dirty="0"/>
              <a:t>数据修改（即数据装载后接数据存储）</a:t>
            </a:r>
            <a:endParaRPr lang="en-US" altLang="zh-CN" sz="1700" dirty="0"/>
          </a:p>
          <a:p>
            <a:pPr marL="639762" lvl="2" indent="0" eaLnBrk="1" hangingPunct="1">
              <a:buNone/>
            </a:pPr>
            <a:r>
              <a:rPr lang="en-US" altLang="zh-CN" sz="1700" b="1" dirty="0">
                <a:solidFill>
                  <a:srgbClr val="00B050"/>
                </a:solidFill>
              </a:rPr>
              <a:t>address</a:t>
            </a:r>
            <a:r>
              <a:rPr lang="zh-CN" altLang="en-US" sz="1700" dirty="0"/>
              <a:t>：所</a:t>
            </a:r>
            <a:r>
              <a:rPr lang="en-US" altLang="zh-CN" sz="1700" dirty="0"/>
              <a:t>64-bit</a:t>
            </a:r>
            <a:r>
              <a:rPr lang="zh-CN" altLang="en-US" sz="1700" dirty="0"/>
              <a:t>十六进制内存地址</a:t>
            </a:r>
            <a:endParaRPr lang="en-US" altLang="zh-CN" sz="1700" dirty="0"/>
          </a:p>
          <a:p>
            <a:pPr marL="639762" lvl="2" indent="0" eaLnBrk="1" hangingPunct="1">
              <a:buNone/>
            </a:pPr>
            <a:r>
              <a:rPr lang="en-US" altLang="zh-CN" sz="1700" b="1" dirty="0">
                <a:solidFill>
                  <a:srgbClr val="00B0F0"/>
                </a:solidFill>
              </a:rPr>
              <a:t>size</a:t>
            </a:r>
            <a:r>
              <a:rPr lang="zh-CN" altLang="en-US" sz="1700" dirty="0"/>
              <a:t>：访问的内存字节数量</a:t>
            </a:r>
            <a:endParaRPr lang="en-US" altLang="zh-CN" sz="1700" dirty="0"/>
          </a:p>
          <a:p>
            <a:pPr lvl="1" eaLnBrk="1" hangingPunct="1">
              <a:buFont typeface="Wingdings" panose="05000000000000000000" pitchFamily="2" charset="2"/>
              <a:buChar char="n"/>
            </a:pPr>
            <a:r>
              <a:rPr lang="zh-CN" altLang="en-US" sz="2000" dirty="0"/>
              <a:t>示例：</a:t>
            </a:r>
            <a:endParaRPr lang="en-US" altLang="zh-CN" sz="2000" dirty="0"/>
          </a:p>
          <a:p>
            <a:pPr marL="344487" lvl="1" indent="0" eaLnBrk="1" hangingPunct="1">
              <a:buNone/>
            </a:pPr>
            <a:r>
              <a:rPr lang="en-US" altLang="zh-CN" sz="1600" dirty="0"/>
              <a:t>I	0400d7d4,8</a:t>
            </a:r>
          </a:p>
          <a:p>
            <a:pPr marL="344487" lvl="1" indent="0" eaLnBrk="1" hangingPunct="1">
              <a:buNone/>
            </a:pPr>
            <a:r>
              <a:rPr lang="en-US" altLang="zh-CN" sz="1600" dirty="0"/>
              <a:t>   M	0421c7f0,4</a:t>
            </a:r>
          </a:p>
          <a:p>
            <a:pPr marL="344487" lvl="1" indent="0" eaLnBrk="1" hangingPunct="1">
              <a:buNone/>
            </a:pPr>
            <a:r>
              <a:rPr lang="en-US" altLang="zh-CN" sz="1600" dirty="0"/>
              <a:t>   L	04f6b868,8</a:t>
            </a:r>
          </a:p>
          <a:p>
            <a:pPr marL="344487" lvl="1" indent="0" eaLnBrk="1" hangingPunct="1">
              <a:buNone/>
            </a:pPr>
            <a:r>
              <a:rPr lang="en-US" altLang="zh-CN" sz="1600" dirty="0"/>
              <a:t>   S	7ff005c8,8</a:t>
            </a:r>
          </a:p>
          <a:p>
            <a:pPr lvl="1" eaLnBrk="1" hangingPunct="1">
              <a:lnSpc>
                <a:spcPct val="90000"/>
              </a:lnSpc>
            </a:pPr>
            <a:endParaRPr lang="en-US" altLang="zh-CN" sz="2000" dirty="0"/>
          </a:p>
        </p:txBody>
      </p:sp>
      <p:sp>
        <p:nvSpPr>
          <p:cNvPr id="2" name="文本框 1"/>
          <p:cNvSpPr txBox="1"/>
          <p:nvPr/>
        </p:nvSpPr>
        <p:spPr>
          <a:xfrm>
            <a:off x="3160812" y="5193196"/>
            <a:ext cx="213657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注意：</a:t>
            </a:r>
            <a:r>
              <a:rPr lang="en-US" altLang="zh-CN" sz="1400" dirty="0"/>
              <a:t>I</a:t>
            </a:r>
            <a:r>
              <a:rPr lang="zh-CN" altLang="en-US" sz="1400" dirty="0"/>
              <a:t>符号前没有空格，而每个</a:t>
            </a:r>
            <a:r>
              <a:rPr lang="en-US" altLang="zh-CN" sz="1400" dirty="0"/>
              <a:t>M</a:t>
            </a:r>
            <a:r>
              <a:rPr lang="zh-CN" altLang="en-US" sz="1400" dirty="0"/>
              <a:t>、</a:t>
            </a:r>
            <a:r>
              <a:rPr lang="en-US" altLang="zh-CN" sz="1400" dirty="0"/>
              <a:t>L</a:t>
            </a:r>
            <a:r>
              <a:rPr lang="zh-CN" altLang="en-US" sz="1400" dirty="0"/>
              <a:t>、</a:t>
            </a:r>
            <a:r>
              <a:rPr lang="en-US" altLang="zh-CN" sz="1400" dirty="0"/>
              <a:t>S</a:t>
            </a:r>
            <a:r>
              <a:rPr lang="zh-CN" altLang="en-US" sz="1400" dirty="0"/>
              <a:t>符号前总有一个空格，代表对应的数据访问是由指令（执行）引起的</a:t>
            </a:r>
          </a:p>
        </p:txBody>
      </p:sp>
      <p:pic>
        <p:nvPicPr>
          <p:cNvPr id="5" name="音频 4">
            <a:hlinkClick r:id="" action="ppaction://media"/>
            <a:extLst>
              <a:ext uri="{FF2B5EF4-FFF2-40B4-BE49-F238E27FC236}">
                <a16:creationId xmlns:a16="http://schemas.microsoft.com/office/drawing/2014/main" xmlns="" id="{AA873311-4307-4E86-B5A2-EFBB3ADD07BE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xmlns="" r:embed="rId4"/>
              </p:ext>
            </p:extLst>
          </p:nvPr>
        </p:nvPicPr>
        <p:blipFill>
          <a:blip r:embed="rId5" cstate="print"/>
          <a:stretch>
            <a:fillRect/>
          </a:stretch>
        </p:blipFill>
        <p:spPr>
          <a:xfrm>
            <a:off x="8558213" y="6272213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764867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 advTm="89657"/>
    </mc:Choice>
    <mc:Fallback>
      <p:transition spd="slow" advTm="896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灯片编号占位符 5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4716D0DB-81B0-4D2B-88A7-75E8E48ADA1C}" type="slidenum">
              <a:rPr lang="en-US" altLang="zh-CN" sz="1000" b="0"/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6</a:t>
            </a:fld>
            <a:endParaRPr lang="en-US" altLang="zh-CN" sz="1000" b="0"/>
          </a:p>
        </p:txBody>
      </p:sp>
      <p:sp>
        <p:nvSpPr>
          <p:cNvPr id="6147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实验内容：编写</a:t>
            </a:r>
            <a:r>
              <a:rPr lang="en-US" altLang="zh-CN" dirty="0"/>
              <a:t>Cache</a:t>
            </a:r>
            <a:r>
              <a:rPr lang="zh-CN" altLang="en-US" dirty="0"/>
              <a:t>模拟器</a:t>
            </a:r>
          </a:p>
        </p:txBody>
      </p:sp>
      <p:sp>
        <p:nvSpPr>
          <p:cNvPr id="6148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719263"/>
            <a:ext cx="8229600" cy="2897869"/>
          </a:xfrm>
        </p:spPr>
        <p:txBody>
          <a:bodyPr/>
          <a:lstStyle/>
          <a:p>
            <a:pPr eaLnBrk="1" hangingPunct="1">
              <a:spcBef>
                <a:spcPts val="0"/>
              </a:spcBef>
              <a:spcAft>
                <a:spcPts val="1200"/>
              </a:spcAft>
              <a:buFont typeface="Wingdings" panose="05000000000000000000" pitchFamily="2" charset="2"/>
              <a:buChar char="p"/>
            </a:pPr>
            <a:r>
              <a:rPr lang="zh-CN" altLang="en-US" sz="2000" b="1" dirty="0"/>
              <a:t>任务：在</a:t>
            </a:r>
            <a:r>
              <a:rPr lang="en-US" altLang="zh-CN" sz="2000" b="1" dirty="0" err="1"/>
              <a:t>csim.c</a:t>
            </a:r>
            <a:r>
              <a:rPr lang="zh-CN" altLang="en-US" sz="2000" b="1" dirty="0"/>
              <a:t>提供的程序框架中，编写实现一个</a:t>
            </a:r>
            <a:r>
              <a:rPr lang="en-US" altLang="zh-CN" sz="2000" b="1" dirty="0"/>
              <a:t>Cache</a:t>
            </a:r>
            <a:r>
              <a:rPr lang="zh-CN" altLang="en-US" sz="2000" b="1" dirty="0"/>
              <a:t>模拟器：</a:t>
            </a:r>
            <a:endParaRPr lang="en-US" altLang="zh-CN" sz="2000" b="1" dirty="0"/>
          </a:p>
          <a:p>
            <a:pPr lvl="1" eaLnBrk="1" hangingPunct="1">
              <a:spcBef>
                <a:spcPts val="0"/>
              </a:spcBef>
              <a:spcAft>
                <a:spcPts val="1200"/>
              </a:spcAft>
              <a:buFont typeface="Wingdings" panose="05000000000000000000" pitchFamily="2" charset="2"/>
              <a:buChar char="n"/>
            </a:pPr>
            <a:r>
              <a:rPr lang="zh-CN" altLang="en-US" sz="1800" b="1" dirty="0"/>
              <a:t>输入：内存访问轨迹</a:t>
            </a:r>
          </a:p>
          <a:p>
            <a:pPr lvl="1" eaLnBrk="1" hangingPunct="1">
              <a:spcBef>
                <a:spcPts val="0"/>
              </a:spcBef>
              <a:spcAft>
                <a:spcPts val="1200"/>
              </a:spcAft>
              <a:buFont typeface="Wingdings" panose="05000000000000000000" pitchFamily="2" charset="2"/>
              <a:buChar char="n"/>
            </a:pPr>
            <a:r>
              <a:rPr lang="zh-CN" altLang="en-US" sz="1800" b="1" dirty="0"/>
              <a:t>操作：模拟缓存相对内存访问轨迹的命中</a:t>
            </a:r>
            <a:r>
              <a:rPr lang="en-US" altLang="zh-CN" sz="1800" b="1" dirty="0"/>
              <a:t>/</a:t>
            </a:r>
            <a:r>
              <a:rPr lang="zh-CN" altLang="en-US" sz="1800" b="1" dirty="0"/>
              <a:t>缺失行为</a:t>
            </a:r>
          </a:p>
          <a:p>
            <a:pPr lvl="1" eaLnBrk="1" hangingPunct="1">
              <a:spcBef>
                <a:spcPts val="0"/>
              </a:spcBef>
              <a:spcAft>
                <a:spcPts val="1200"/>
              </a:spcAft>
              <a:buFont typeface="Wingdings" panose="05000000000000000000" pitchFamily="2" charset="2"/>
              <a:buChar char="n"/>
            </a:pPr>
            <a:r>
              <a:rPr lang="zh-CN" altLang="en-US" sz="1800" b="1" dirty="0"/>
              <a:t>输出：命中、缺失和（缓存行）淘汰</a:t>
            </a:r>
            <a:r>
              <a:rPr lang="en-US" altLang="zh-CN" sz="1800" b="1" dirty="0"/>
              <a:t>/</a:t>
            </a:r>
            <a:r>
              <a:rPr lang="zh-CN" altLang="en-US" sz="1800" b="1" dirty="0"/>
              <a:t>驱逐的总数</a:t>
            </a:r>
          </a:p>
          <a:p>
            <a:pPr eaLnBrk="1" hangingPunct="1">
              <a:spcBef>
                <a:spcPts val="0"/>
              </a:spcBef>
              <a:spcAft>
                <a:spcPts val="1800"/>
              </a:spcAft>
              <a:buFont typeface="Wingdings" panose="05000000000000000000" pitchFamily="2" charset="2"/>
              <a:buChar char="p"/>
            </a:pPr>
            <a:r>
              <a:rPr lang="zh-CN" altLang="en-US" sz="2000" b="1" dirty="0"/>
              <a:t>具体要求：完成的</a:t>
            </a:r>
            <a:r>
              <a:rPr lang="en-US" altLang="zh-CN" sz="2000" b="1" dirty="0" err="1"/>
              <a:t>csim.c</a:t>
            </a:r>
            <a:r>
              <a:rPr lang="zh-CN" altLang="en-US" sz="2000" b="1" dirty="0"/>
              <a:t>文件应能接受与参考缓存模拟器</a:t>
            </a:r>
            <a:r>
              <a:rPr lang="en-US" altLang="zh-CN" sz="2000" dirty="0" err="1"/>
              <a:t>csim</a:t>
            </a:r>
            <a:r>
              <a:rPr lang="en-US" altLang="zh-CN" sz="2000" dirty="0"/>
              <a:t>-ref</a:t>
            </a:r>
            <a:r>
              <a:rPr lang="zh-CN" altLang="en-US" sz="2000" b="1" dirty="0"/>
              <a:t>相同的命令行参数并产生一致的输出结果。</a:t>
            </a:r>
            <a:endParaRPr lang="en-US" altLang="zh-CN" sz="2000" b="1" dirty="0"/>
          </a:p>
          <a:p>
            <a:pPr marL="344487" lvl="1" indent="0" eaLnBrk="1" hangingPunct="1">
              <a:spcBef>
                <a:spcPts val="0"/>
              </a:spcBef>
              <a:spcAft>
                <a:spcPts val="1800"/>
              </a:spcAft>
              <a:buNone/>
            </a:pPr>
            <a:endParaRPr lang="en-US" altLang="zh-CN" sz="1800" dirty="0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457200" y="4185084"/>
            <a:ext cx="8229600" cy="2376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2150" indent="-3476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987425" indent="-2936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281113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598613" indent="-315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055813" indent="-315913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513013" indent="-315913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2970213" indent="-315913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427413" indent="-315913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 hangingPunct="1">
              <a:spcBef>
                <a:spcPts val="0"/>
              </a:spcBef>
              <a:spcAft>
                <a:spcPts val="1200"/>
              </a:spcAft>
              <a:buFont typeface="Wingdings" panose="05000000000000000000" pitchFamily="2" charset="2"/>
              <a:buChar char="p"/>
            </a:pPr>
            <a:r>
              <a:rPr lang="zh-CN" altLang="en-US" sz="2000" b="1" kern="0" dirty="0"/>
              <a:t>命令行格式：</a:t>
            </a:r>
            <a:r>
              <a:rPr lang="pt-BR" altLang="zh-CN" sz="2000" kern="0" dirty="0">
                <a:solidFill>
                  <a:srgbClr val="00B050"/>
                </a:solidFill>
              </a:rPr>
              <a:t>csim-ref [-hv] -s &lt;s&gt; -E &lt;E&gt; -b &lt;b&gt; -t &lt;tracefile&gt;</a:t>
            </a:r>
            <a:endParaRPr lang="en-US" altLang="zh-CN" sz="2000" kern="0" dirty="0">
              <a:solidFill>
                <a:srgbClr val="00B050"/>
              </a:solidFill>
            </a:endParaRPr>
          </a:p>
          <a:p>
            <a:pPr lvl="1" eaLnBrk="1" hangingPunct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n"/>
            </a:pPr>
            <a:r>
              <a:rPr lang="en-US" altLang="zh-CN" sz="1800" b="0" kern="0" dirty="0"/>
              <a:t>-h: </a:t>
            </a:r>
            <a:r>
              <a:rPr lang="zh-CN" altLang="en-US" sz="1800" b="0" kern="0" dirty="0"/>
              <a:t>显示帮助信息（可选）</a:t>
            </a:r>
            <a:endParaRPr lang="zh-CN" altLang="en-US" sz="1800" b="1" kern="0" dirty="0"/>
          </a:p>
          <a:p>
            <a:pPr lvl="1" eaLnBrk="1" hangingPunct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n"/>
            </a:pPr>
            <a:r>
              <a:rPr lang="en-US" altLang="zh-CN" sz="1800" b="0" kern="0" dirty="0"/>
              <a:t>-v: </a:t>
            </a:r>
            <a:r>
              <a:rPr lang="zh-CN" altLang="en-US" sz="1800" b="0" kern="0" dirty="0"/>
              <a:t>显示轨迹信息（可选）</a:t>
            </a:r>
            <a:endParaRPr lang="en-US" altLang="zh-CN" sz="1800" b="0" kern="0" dirty="0"/>
          </a:p>
          <a:p>
            <a:pPr lvl="1" eaLnBrk="1" hangingPunct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n"/>
            </a:pPr>
            <a:r>
              <a:rPr lang="en-US" altLang="zh-CN" sz="1800" b="0" kern="0" dirty="0">
                <a:solidFill>
                  <a:srgbClr val="FF0000"/>
                </a:solidFill>
              </a:rPr>
              <a:t>-s &lt;s&gt;: </a:t>
            </a:r>
            <a:r>
              <a:rPr lang="zh-CN" altLang="en-US" sz="1800" b="0" kern="0" dirty="0">
                <a:solidFill>
                  <a:srgbClr val="FF0000"/>
                </a:solidFill>
              </a:rPr>
              <a:t>组索引位数</a:t>
            </a:r>
            <a:endParaRPr lang="en-US" altLang="zh-CN" sz="1800" b="0" kern="0" dirty="0">
              <a:solidFill>
                <a:srgbClr val="FF0000"/>
              </a:solidFill>
            </a:endParaRPr>
          </a:p>
          <a:p>
            <a:pPr lvl="1" eaLnBrk="1" hangingPunct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n"/>
            </a:pPr>
            <a:r>
              <a:rPr lang="en-US" altLang="zh-CN" sz="1800" b="0" kern="0" dirty="0">
                <a:solidFill>
                  <a:srgbClr val="FF0000"/>
                </a:solidFill>
              </a:rPr>
              <a:t>-E &lt;E&gt;: </a:t>
            </a:r>
            <a:r>
              <a:rPr lang="zh-CN" altLang="en-US" sz="1800" b="0" kern="0" dirty="0">
                <a:solidFill>
                  <a:srgbClr val="FF0000"/>
                </a:solidFill>
              </a:rPr>
              <a:t>关联度（每组包含的缓存行数）</a:t>
            </a:r>
            <a:endParaRPr lang="en-US" altLang="zh-CN" sz="1800" b="0" kern="0" dirty="0">
              <a:solidFill>
                <a:srgbClr val="FF0000"/>
              </a:solidFill>
            </a:endParaRPr>
          </a:p>
          <a:p>
            <a:pPr lvl="1" eaLnBrk="1" hangingPunct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n"/>
            </a:pPr>
            <a:r>
              <a:rPr lang="en-US" altLang="zh-CN" sz="1800" b="0" kern="0" dirty="0">
                <a:solidFill>
                  <a:srgbClr val="FF0000"/>
                </a:solidFill>
              </a:rPr>
              <a:t>-b &lt;b&gt;: </a:t>
            </a:r>
            <a:r>
              <a:rPr lang="zh-CN" altLang="en-US" sz="1800" b="0" kern="0" dirty="0">
                <a:solidFill>
                  <a:srgbClr val="FF0000"/>
                </a:solidFill>
              </a:rPr>
              <a:t>内存块内地址位数</a:t>
            </a:r>
            <a:endParaRPr lang="en-US" altLang="zh-CN" sz="1800" b="0" kern="0" dirty="0">
              <a:solidFill>
                <a:srgbClr val="FF0000"/>
              </a:solidFill>
            </a:endParaRPr>
          </a:p>
          <a:p>
            <a:pPr lvl="1" eaLnBrk="1" hangingPunct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n"/>
            </a:pPr>
            <a:r>
              <a:rPr lang="en-US" altLang="zh-CN" sz="1800" b="0" kern="0" dirty="0"/>
              <a:t>-t &lt;</a:t>
            </a:r>
            <a:r>
              <a:rPr lang="en-US" altLang="zh-CN" sz="1800" b="0" kern="0" dirty="0" err="1"/>
              <a:t>tracefile</a:t>
            </a:r>
            <a:r>
              <a:rPr lang="en-US" altLang="zh-CN" sz="1800" b="0" kern="0" dirty="0"/>
              <a:t>&gt;: </a:t>
            </a:r>
            <a:r>
              <a:rPr lang="zh-CN" altLang="en-US" sz="1800" b="0" kern="0" dirty="0"/>
              <a:t>内存访问轨迹文件名</a:t>
            </a:r>
            <a:endParaRPr lang="zh-CN" altLang="en-US" sz="1800" b="1" kern="0" dirty="0"/>
          </a:p>
          <a:p>
            <a:pPr marL="344487" lvl="1" indent="0" eaLnBrk="1" hangingPunct="1">
              <a:spcBef>
                <a:spcPts val="0"/>
              </a:spcBef>
              <a:spcAft>
                <a:spcPts val="1800"/>
              </a:spcAft>
              <a:buFont typeface="Wingdings" panose="05000000000000000000" pitchFamily="2" charset="2"/>
              <a:buNone/>
            </a:pPr>
            <a:endParaRPr lang="en-US" altLang="zh-CN" sz="1800" b="0" kern="0" dirty="0"/>
          </a:p>
        </p:txBody>
      </p:sp>
      <p:sp>
        <p:nvSpPr>
          <p:cNvPr id="7" name="文本框 6"/>
          <p:cNvSpPr txBox="1"/>
          <p:nvPr/>
        </p:nvSpPr>
        <p:spPr>
          <a:xfrm>
            <a:off x="5205568" y="4545124"/>
            <a:ext cx="393894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rgbClr val="FF0000"/>
                </a:solidFill>
              </a:rPr>
              <a:t>示例：</a:t>
            </a:r>
            <a:endParaRPr lang="en-US" altLang="zh-CN" sz="1400" dirty="0">
              <a:solidFill>
                <a:srgbClr val="FF0000"/>
              </a:solidFill>
            </a:endParaRPr>
          </a:p>
          <a:p>
            <a:r>
              <a:rPr lang="en-US" altLang="zh-CN" sz="1400" dirty="0"/>
              <a:t>$&gt;./</a:t>
            </a:r>
            <a:r>
              <a:rPr lang="en-US" altLang="zh-CN" sz="1400" dirty="0" err="1"/>
              <a:t>csim</a:t>
            </a:r>
            <a:r>
              <a:rPr lang="en-US" altLang="zh-CN" sz="1400" dirty="0"/>
              <a:t>-ref -v -s 4 -E 1 -b 4 -t traces/</a:t>
            </a:r>
            <a:r>
              <a:rPr lang="en-US" altLang="zh-CN" sz="1400" dirty="0" err="1"/>
              <a:t>yi.trace</a:t>
            </a:r>
            <a:endParaRPr lang="en-US" altLang="zh-CN" sz="1400" dirty="0"/>
          </a:p>
          <a:p>
            <a:r>
              <a:rPr lang="en-US" altLang="zh-CN" sz="1400" dirty="0">
                <a:solidFill>
                  <a:srgbClr val="0000FF"/>
                </a:solidFill>
              </a:rPr>
              <a:t>L 10,1 miss </a:t>
            </a:r>
          </a:p>
          <a:p>
            <a:r>
              <a:rPr lang="en-US" altLang="zh-CN" sz="1400" dirty="0">
                <a:solidFill>
                  <a:srgbClr val="0000FF"/>
                </a:solidFill>
              </a:rPr>
              <a:t>M 20,1 miss hit </a:t>
            </a:r>
          </a:p>
          <a:p>
            <a:r>
              <a:rPr lang="en-US" altLang="zh-CN" sz="1400" dirty="0">
                <a:solidFill>
                  <a:srgbClr val="0000FF"/>
                </a:solidFill>
              </a:rPr>
              <a:t>L 22,1 hit </a:t>
            </a:r>
          </a:p>
          <a:p>
            <a:r>
              <a:rPr lang="en-US" altLang="zh-CN" sz="1400" dirty="0">
                <a:solidFill>
                  <a:srgbClr val="0000FF"/>
                </a:solidFill>
              </a:rPr>
              <a:t>S 18,1 hit </a:t>
            </a:r>
          </a:p>
          <a:p>
            <a:r>
              <a:rPr lang="en-US" altLang="zh-CN" sz="1400" dirty="0">
                <a:solidFill>
                  <a:srgbClr val="0000FF"/>
                </a:solidFill>
              </a:rPr>
              <a:t>L 110,1 miss eviction </a:t>
            </a:r>
          </a:p>
          <a:p>
            <a:r>
              <a:rPr lang="en-US" altLang="zh-CN" sz="1400" dirty="0">
                <a:solidFill>
                  <a:srgbClr val="0000FF"/>
                </a:solidFill>
              </a:rPr>
              <a:t>L 210,1 miss eviction </a:t>
            </a:r>
          </a:p>
          <a:p>
            <a:r>
              <a:rPr lang="en-US" altLang="zh-CN" sz="1400" dirty="0">
                <a:solidFill>
                  <a:srgbClr val="0000FF"/>
                </a:solidFill>
              </a:rPr>
              <a:t>M 12,1 miss eviction hit </a:t>
            </a:r>
          </a:p>
          <a:p>
            <a:r>
              <a:rPr lang="en-US" altLang="zh-CN" sz="1400" dirty="0">
                <a:solidFill>
                  <a:srgbClr val="0000FF"/>
                </a:solidFill>
              </a:rPr>
              <a:t>hits:4 misses:5 evictions:3</a:t>
            </a:r>
            <a:endParaRPr lang="zh-CN" altLang="en-US" sz="1400" dirty="0">
              <a:solidFill>
                <a:srgbClr val="0000FF"/>
              </a:solidFill>
            </a:endParaRPr>
          </a:p>
        </p:txBody>
      </p:sp>
      <p:pic>
        <p:nvPicPr>
          <p:cNvPr id="9" name="音频 8">
            <a:hlinkClick r:id="" action="ppaction://media"/>
            <a:extLst>
              <a:ext uri="{FF2B5EF4-FFF2-40B4-BE49-F238E27FC236}">
                <a16:creationId xmlns:a16="http://schemas.microsoft.com/office/drawing/2014/main" xmlns="" id="{155FD0E9-078C-4D1D-A218-DCFC73AAF7F5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xmlns="" r:embed="rId4"/>
              </p:ext>
            </p:extLst>
          </p:nvPr>
        </p:nvPicPr>
        <p:blipFill>
          <a:blip r:embed="rId5" cstate="print"/>
          <a:stretch>
            <a:fillRect/>
          </a:stretch>
        </p:blipFill>
        <p:spPr>
          <a:xfrm>
            <a:off x="8558213" y="6272213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9385267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 advTm="89266"/>
    </mc:Choice>
    <mc:Fallback>
      <p:transition spd="slow" advTm="892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灯片编号占位符 5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4716D0DB-81B0-4D2B-88A7-75E8E48ADA1C}" type="slidenum">
              <a:rPr lang="en-US" altLang="zh-CN" sz="1000" b="0"/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7</a:t>
            </a:fld>
            <a:endParaRPr lang="en-US" altLang="zh-CN" sz="1000" b="0"/>
          </a:p>
        </p:txBody>
      </p:sp>
      <p:sp>
        <p:nvSpPr>
          <p:cNvPr id="6147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实验内容：编写</a:t>
            </a:r>
            <a:r>
              <a:rPr lang="en-US" altLang="zh-CN" dirty="0"/>
              <a:t>Cache</a:t>
            </a:r>
            <a:r>
              <a:rPr lang="zh-CN" altLang="en-US" dirty="0"/>
              <a:t>模拟器</a:t>
            </a:r>
          </a:p>
        </p:txBody>
      </p:sp>
      <p:sp>
        <p:nvSpPr>
          <p:cNvPr id="6148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719263"/>
            <a:ext cx="8229600" cy="4625975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Char char="p"/>
            </a:pPr>
            <a:r>
              <a:rPr lang="en-US" altLang="zh-CN" sz="2000" b="1" dirty="0" err="1"/>
              <a:t>csim.c</a:t>
            </a:r>
            <a:r>
              <a:rPr lang="zh-CN" altLang="en-US" sz="2000" b="1" dirty="0"/>
              <a:t>编程要求： </a:t>
            </a:r>
            <a:endParaRPr lang="en-US" altLang="zh-CN" sz="2000" b="1" dirty="0"/>
          </a:p>
          <a:p>
            <a:pPr lvl="1" eaLnBrk="1" hangingPunct="1">
              <a:buFont typeface="Wingdings" panose="05000000000000000000" pitchFamily="2" charset="2"/>
              <a:buChar char="n"/>
            </a:pPr>
            <a:r>
              <a:rPr lang="zh-CN" altLang="en-US" sz="1600" dirty="0"/>
              <a:t>模拟器必须在输入参数</a:t>
            </a:r>
            <a:r>
              <a:rPr lang="en-US" altLang="zh-CN" sz="1600" dirty="0"/>
              <a:t>s</a:t>
            </a:r>
            <a:r>
              <a:rPr lang="zh-CN" altLang="en-US" sz="1600" dirty="0"/>
              <a:t>、</a:t>
            </a:r>
            <a:r>
              <a:rPr lang="en-US" altLang="zh-CN" sz="1600" dirty="0"/>
              <a:t>E</a:t>
            </a:r>
            <a:r>
              <a:rPr lang="zh-CN" altLang="en-US" sz="1600" dirty="0"/>
              <a:t>、</a:t>
            </a:r>
            <a:r>
              <a:rPr lang="en-US" altLang="zh-CN" sz="1600" dirty="0"/>
              <a:t>b</a:t>
            </a:r>
            <a:r>
              <a:rPr lang="zh-CN" altLang="en-US" sz="1600" dirty="0"/>
              <a:t>设置为任意值时均能正确工作</a:t>
            </a:r>
            <a:r>
              <a:rPr lang="en-US" altLang="zh-CN" sz="1600" dirty="0"/>
              <a:t>——</a:t>
            </a:r>
            <a:r>
              <a:rPr lang="zh-CN" altLang="en-US" sz="1600" dirty="0"/>
              <a:t>即需要使用</a:t>
            </a:r>
            <a:r>
              <a:rPr lang="en-US" altLang="zh-CN" sz="1600" dirty="0" err="1"/>
              <a:t>malloc</a:t>
            </a:r>
            <a:r>
              <a:rPr lang="zh-CN" altLang="en-US" sz="1600" dirty="0"/>
              <a:t>函数（而不是代码中固定大小的值）来为模拟器中数据结构分配存储空间。</a:t>
            </a:r>
            <a:endParaRPr lang="en-US" altLang="zh-CN" sz="1600" dirty="0"/>
          </a:p>
          <a:p>
            <a:pPr lvl="1" eaLnBrk="1" hangingPunct="1">
              <a:buFont typeface="Wingdings" panose="05000000000000000000" pitchFamily="2" charset="2"/>
              <a:buChar char="n"/>
            </a:pPr>
            <a:r>
              <a:rPr lang="zh-CN" altLang="en-US" sz="1600" dirty="0"/>
              <a:t>由于实验仅关心数据</a:t>
            </a:r>
            <a:r>
              <a:rPr lang="en-US" altLang="zh-CN" sz="1600" dirty="0"/>
              <a:t>Cache</a:t>
            </a:r>
            <a:r>
              <a:rPr lang="zh-CN" altLang="en-US" sz="1600" dirty="0"/>
              <a:t>的性能，因此模拟器应忽略所有指令</a:t>
            </a:r>
            <a:r>
              <a:rPr lang="en-US" altLang="zh-CN" sz="1600" dirty="0"/>
              <a:t>cache</a:t>
            </a:r>
            <a:r>
              <a:rPr lang="zh-CN" altLang="en-US" sz="1600" dirty="0"/>
              <a:t>访问（即轨迹中“</a:t>
            </a:r>
            <a:r>
              <a:rPr lang="en-US" altLang="zh-CN" sz="1600" dirty="0"/>
              <a:t>I”</a:t>
            </a:r>
            <a:r>
              <a:rPr lang="zh-CN" altLang="en-US" sz="1600" dirty="0"/>
              <a:t>起始的行）</a:t>
            </a:r>
            <a:endParaRPr lang="en-US" altLang="zh-CN" sz="1600" dirty="0"/>
          </a:p>
          <a:p>
            <a:pPr lvl="1" eaLnBrk="1" hangingPunct="1">
              <a:buFont typeface="Wingdings" panose="05000000000000000000" pitchFamily="2" charset="2"/>
              <a:buChar char="n"/>
            </a:pPr>
            <a:r>
              <a:rPr lang="zh-CN" altLang="en-US" sz="1600" dirty="0"/>
              <a:t>假设内存访问的地址总是正确对齐的，即一次内存访问从不跨越块的边界</a:t>
            </a:r>
            <a:r>
              <a:rPr lang="en-US" altLang="zh-CN" sz="1600" dirty="0"/>
              <a:t>——</a:t>
            </a:r>
            <a:r>
              <a:rPr lang="zh-CN" altLang="en-US" sz="1600" dirty="0"/>
              <a:t>因此可</a:t>
            </a:r>
            <a:r>
              <a:rPr lang="zh-CN" altLang="en-US" sz="1600" b="1" dirty="0">
                <a:solidFill>
                  <a:srgbClr val="FF0000"/>
                </a:solidFill>
              </a:rPr>
              <a:t>忽略</a:t>
            </a:r>
            <a:r>
              <a:rPr lang="zh-CN" altLang="en-US" sz="1600" dirty="0"/>
              <a:t>访问轨迹中给出的</a:t>
            </a:r>
            <a:r>
              <a:rPr lang="zh-CN" altLang="en-US" sz="1600" b="1" dirty="0">
                <a:solidFill>
                  <a:srgbClr val="FF0000"/>
                </a:solidFill>
              </a:rPr>
              <a:t>访问请求大小</a:t>
            </a:r>
            <a:endParaRPr lang="en-US" altLang="zh-CN" sz="1600" b="1" dirty="0">
              <a:solidFill>
                <a:srgbClr val="FF0000"/>
              </a:solidFill>
            </a:endParaRPr>
          </a:p>
          <a:p>
            <a:pPr lvl="1" eaLnBrk="1" hangingPunct="1">
              <a:buFont typeface="Wingdings" panose="05000000000000000000" pitchFamily="2" charset="2"/>
              <a:buChar char="n"/>
            </a:pPr>
            <a:r>
              <a:rPr lang="en-US" altLang="zh-CN" sz="1600" dirty="0"/>
              <a:t>main</a:t>
            </a:r>
            <a:r>
              <a:rPr lang="zh-CN" altLang="en-US" sz="1600" dirty="0"/>
              <a:t>函数最后必须调用</a:t>
            </a:r>
            <a:r>
              <a:rPr lang="en-US" altLang="zh-CN" sz="1600" dirty="0" err="1"/>
              <a:t>printSummary</a:t>
            </a:r>
            <a:r>
              <a:rPr lang="zh-CN" altLang="en-US" sz="1600" dirty="0"/>
              <a:t>函数输出结果，并如下传之以命中</a:t>
            </a:r>
            <a:r>
              <a:rPr lang="en-US" altLang="zh-CN" sz="1600" dirty="0"/>
              <a:t>hit</a:t>
            </a:r>
            <a:r>
              <a:rPr lang="zh-CN" altLang="en-US" sz="1600" dirty="0"/>
              <a:t>、缺失</a:t>
            </a:r>
            <a:r>
              <a:rPr lang="en-US" altLang="zh-CN" sz="1600" dirty="0"/>
              <a:t>miss</a:t>
            </a:r>
            <a:r>
              <a:rPr lang="zh-CN" altLang="en-US" sz="1600" dirty="0"/>
              <a:t>和淘汰</a:t>
            </a:r>
            <a:r>
              <a:rPr lang="en-US" altLang="zh-CN" sz="1600" dirty="0"/>
              <a:t>/</a:t>
            </a:r>
            <a:r>
              <a:rPr lang="zh-CN" altLang="en-US" sz="1600" dirty="0"/>
              <a:t>驱逐</a:t>
            </a:r>
            <a:r>
              <a:rPr lang="en-US" altLang="zh-CN" sz="1600" dirty="0"/>
              <a:t>eviction</a:t>
            </a:r>
            <a:r>
              <a:rPr lang="zh-CN" altLang="en-US" sz="1600" dirty="0"/>
              <a:t>的总数作为参数：</a:t>
            </a:r>
            <a:endParaRPr lang="en-US" altLang="zh-CN" sz="1600" b="1" dirty="0"/>
          </a:p>
          <a:p>
            <a:pPr marL="361950" lvl="1" indent="0" algn="ctr" eaLnBrk="1" hangingPunct="1">
              <a:buClr>
                <a:schemeClr val="tx2"/>
              </a:buClr>
              <a:buNone/>
            </a:pPr>
            <a:r>
              <a:rPr lang="en-US" altLang="zh-CN" sz="1800" b="1" dirty="0" err="1">
                <a:solidFill>
                  <a:srgbClr val="00B0F0"/>
                </a:solidFill>
              </a:rPr>
              <a:t>printSummary</a:t>
            </a:r>
            <a:r>
              <a:rPr lang="en-US" altLang="zh-CN" sz="1800" b="1" dirty="0">
                <a:solidFill>
                  <a:srgbClr val="00B0F0"/>
                </a:solidFill>
              </a:rPr>
              <a:t>(</a:t>
            </a:r>
            <a:r>
              <a:rPr lang="en-US" altLang="zh-CN" sz="1800" b="1" dirty="0" err="1">
                <a:solidFill>
                  <a:srgbClr val="00B0F0"/>
                </a:solidFill>
              </a:rPr>
              <a:t>hit_count</a:t>
            </a:r>
            <a:r>
              <a:rPr lang="en-US" altLang="zh-CN" sz="1800" b="1" dirty="0">
                <a:solidFill>
                  <a:srgbClr val="00B0F0"/>
                </a:solidFill>
              </a:rPr>
              <a:t>, </a:t>
            </a:r>
            <a:r>
              <a:rPr lang="en-US" altLang="zh-CN" sz="1800" b="1" dirty="0" err="1">
                <a:solidFill>
                  <a:srgbClr val="00B0F0"/>
                </a:solidFill>
              </a:rPr>
              <a:t>miss_count</a:t>
            </a:r>
            <a:r>
              <a:rPr lang="en-US" altLang="zh-CN" sz="1800" b="1" dirty="0">
                <a:solidFill>
                  <a:srgbClr val="00B0F0"/>
                </a:solidFill>
              </a:rPr>
              <a:t>, </a:t>
            </a:r>
            <a:r>
              <a:rPr lang="en-US" altLang="zh-CN" sz="1800" b="1" dirty="0" err="1">
                <a:solidFill>
                  <a:srgbClr val="00B0F0"/>
                </a:solidFill>
              </a:rPr>
              <a:t>eviction_count</a:t>
            </a:r>
            <a:r>
              <a:rPr lang="en-US" altLang="zh-CN" sz="1800" b="1" dirty="0">
                <a:solidFill>
                  <a:srgbClr val="00B0F0"/>
                </a:solidFill>
              </a:rPr>
              <a:t>);</a:t>
            </a:r>
          </a:p>
          <a:p>
            <a:pPr marL="457200" indent="-457200" eaLnBrk="1" hangingPunct="1">
              <a:buFont typeface="+mj-lt"/>
              <a:buAutoNum type="arabicPeriod"/>
            </a:pPr>
            <a:endParaRPr lang="en-US" altLang="zh-CN" sz="2000" b="1" dirty="0"/>
          </a:p>
        </p:txBody>
      </p:sp>
      <p:sp>
        <p:nvSpPr>
          <p:cNvPr id="5" name="文本框 4"/>
          <p:cNvSpPr txBox="1"/>
          <p:nvPr/>
        </p:nvSpPr>
        <p:spPr>
          <a:xfrm>
            <a:off x="1367644" y="4689140"/>
            <a:ext cx="5076564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u="sng" dirty="0" err="1">
                <a:solidFill>
                  <a:srgbClr val="FF0000"/>
                </a:solidFill>
              </a:rPr>
              <a:t>csim.c</a:t>
            </a:r>
            <a:r>
              <a:rPr lang="zh-CN" altLang="en-US" sz="1600" u="sng" dirty="0">
                <a:solidFill>
                  <a:srgbClr val="FF0000"/>
                </a:solidFill>
              </a:rPr>
              <a:t>代码框架</a:t>
            </a:r>
            <a:endParaRPr lang="en-US" altLang="zh-CN" sz="1600" u="sng" dirty="0">
              <a:solidFill>
                <a:srgbClr val="FF0000"/>
              </a:solidFill>
            </a:endParaRPr>
          </a:p>
          <a:p>
            <a:r>
              <a:rPr lang="en-US" altLang="zh-CN" sz="1400" dirty="0">
                <a:solidFill>
                  <a:srgbClr val="0000FF"/>
                </a:solidFill>
              </a:rPr>
              <a:t>#include</a:t>
            </a:r>
            <a:r>
              <a:rPr lang="en-US" altLang="zh-CN" sz="1400" dirty="0"/>
              <a:t> “</a:t>
            </a:r>
            <a:r>
              <a:rPr lang="en-US" altLang="zh-CN" sz="1400" dirty="0" err="1"/>
              <a:t>cachelab.h</a:t>
            </a:r>
            <a:r>
              <a:rPr lang="en-US" altLang="zh-CN" sz="1400" dirty="0"/>
              <a:t>”</a:t>
            </a:r>
          </a:p>
          <a:p>
            <a:r>
              <a:rPr lang="en-US" altLang="zh-CN" sz="1400" dirty="0" err="1">
                <a:solidFill>
                  <a:srgbClr val="0000FF"/>
                </a:solidFill>
              </a:rPr>
              <a:t>int</a:t>
            </a:r>
            <a:r>
              <a:rPr lang="en-US" altLang="zh-CN" sz="1400" dirty="0">
                <a:solidFill>
                  <a:srgbClr val="0000FF"/>
                </a:solidFill>
              </a:rPr>
              <a:t> </a:t>
            </a:r>
            <a:r>
              <a:rPr lang="en-US" altLang="zh-CN" sz="1400" dirty="0"/>
              <a:t>main() {</a:t>
            </a:r>
          </a:p>
          <a:p>
            <a:r>
              <a:rPr lang="en-US" altLang="zh-CN" sz="1400" dirty="0"/>
              <a:t>    </a:t>
            </a:r>
            <a:r>
              <a:rPr lang="en-US" altLang="zh-CN" sz="1400" dirty="0" err="1">
                <a:solidFill>
                  <a:srgbClr val="0000FF"/>
                </a:solidFill>
              </a:rPr>
              <a:t>int</a:t>
            </a:r>
            <a:r>
              <a:rPr lang="en-US" altLang="zh-CN" sz="1400" dirty="0">
                <a:solidFill>
                  <a:srgbClr val="0000FF"/>
                </a:solidFill>
              </a:rPr>
              <a:t> </a:t>
            </a:r>
            <a:r>
              <a:rPr lang="en-US" altLang="zh-CN" sz="1400" dirty="0" err="1"/>
              <a:t>hit_count</a:t>
            </a:r>
            <a:r>
              <a:rPr lang="en-US" altLang="zh-CN" sz="1400" dirty="0"/>
              <a:t> = 0, </a:t>
            </a:r>
            <a:r>
              <a:rPr lang="en-US" altLang="zh-CN" sz="1400" dirty="0" err="1"/>
              <a:t>miss_count</a:t>
            </a:r>
            <a:r>
              <a:rPr lang="en-US" altLang="zh-CN" sz="1400" dirty="0"/>
              <a:t> = 0, </a:t>
            </a:r>
            <a:r>
              <a:rPr lang="en-US" altLang="zh-CN" sz="1400" dirty="0" err="1"/>
              <a:t>eviction_count</a:t>
            </a:r>
            <a:r>
              <a:rPr lang="en-US" altLang="zh-CN" sz="1400" dirty="0"/>
              <a:t> = 0;</a:t>
            </a:r>
          </a:p>
          <a:p>
            <a:r>
              <a:rPr lang="en-US" altLang="zh-CN" sz="1400" dirty="0"/>
              <a:t>    … …</a:t>
            </a:r>
          </a:p>
          <a:p>
            <a:r>
              <a:rPr lang="en-US" altLang="zh-CN" sz="1400" dirty="0"/>
              <a:t>    </a:t>
            </a:r>
            <a:r>
              <a:rPr lang="en-US" altLang="zh-CN" sz="1400" dirty="0" err="1"/>
              <a:t>printSummary</a:t>
            </a:r>
            <a:r>
              <a:rPr lang="en-US" altLang="zh-CN" sz="1400" dirty="0"/>
              <a:t>(</a:t>
            </a:r>
            <a:r>
              <a:rPr lang="en-US" altLang="zh-CN" sz="1400" dirty="0" err="1"/>
              <a:t>hit_count</a:t>
            </a:r>
            <a:r>
              <a:rPr lang="en-US" altLang="zh-CN" sz="1400" dirty="0"/>
              <a:t>, </a:t>
            </a:r>
            <a:r>
              <a:rPr lang="en-US" altLang="zh-CN" sz="1400" dirty="0" err="1"/>
              <a:t>miss_count</a:t>
            </a:r>
            <a:r>
              <a:rPr lang="en-US" altLang="zh-CN" sz="1400" dirty="0"/>
              <a:t>, </a:t>
            </a:r>
            <a:r>
              <a:rPr lang="en-US" altLang="zh-CN" sz="1400" dirty="0" err="1"/>
              <a:t>eviction_count</a:t>
            </a:r>
            <a:r>
              <a:rPr lang="en-US" altLang="zh-CN" sz="1400" dirty="0"/>
              <a:t>);</a:t>
            </a:r>
          </a:p>
          <a:p>
            <a:r>
              <a:rPr lang="en-US" altLang="zh-CN" sz="1400" dirty="0"/>
              <a:t>    </a:t>
            </a:r>
            <a:r>
              <a:rPr lang="en-US" altLang="zh-CN" sz="1400" dirty="0">
                <a:solidFill>
                  <a:srgbClr val="0000FF"/>
                </a:solidFill>
              </a:rPr>
              <a:t>return</a:t>
            </a:r>
            <a:r>
              <a:rPr lang="en-US" altLang="zh-CN" sz="1400" dirty="0"/>
              <a:t> 0;</a:t>
            </a:r>
          </a:p>
          <a:p>
            <a:r>
              <a:rPr lang="en-US" altLang="zh-CN" sz="1400" dirty="0"/>
              <a:t>}</a:t>
            </a:r>
            <a:endParaRPr lang="zh-CN" altLang="en-US" sz="1400" dirty="0"/>
          </a:p>
        </p:txBody>
      </p:sp>
      <p:sp>
        <p:nvSpPr>
          <p:cNvPr id="2" name="文本框 1"/>
          <p:cNvSpPr txBox="1"/>
          <p:nvPr/>
        </p:nvSpPr>
        <p:spPr>
          <a:xfrm>
            <a:off x="6768244" y="4703656"/>
            <a:ext cx="208823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n"/>
            </a:pPr>
            <a:r>
              <a:rPr lang="zh-CN" altLang="en-US" sz="1200" b="0" dirty="0"/>
              <a:t>每一数据装载</a:t>
            </a:r>
            <a:r>
              <a:rPr lang="en-US" altLang="zh-CN" sz="1200" b="0" dirty="0"/>
              <a:t>(L)</a:t>
            </a:r>
            <a:r>
              <a:rPr lang="zh-CN" altLang="en-US" sz="1200" b="0" dirty="0"/>
              <a:t>或存储</a:t>
            </a:r>
            <a:r>
              <a:rPr lang="en-US" altLang="zh-CN" sz="1200" b="0" dirty="0"/>
              <a:t>(S)</a:t>
            </a:r>
            <a:r>
              <a:rPr lang="zh-CN" altLang="en-US" sz="1200" b="0" dirty="0"/>
              <a:t>操作可引发最多</a:t>
            </a:r>
            <a:r>
              <a:rPr lang="en-US" altLang="zh-CN" sz="1200" b="0" dirty="0"/>
              <a:t>1</a:t>
            </a:r>
            <a:r>
              <a:rPr lang="zh-CN" altLang="en-US" sz="1200" b="0" dirty="0"/>
              <a:t>次缓存缺失</a:t>
            </a:r>
            <a:r>
              <a:rPr lang="en-US" altLang="zh-CN" sz="1200" b="0" dirty="0"/>
              <a:t>(miss)</a:t>
            </a:r>
          </a:p>
          <a:p>
            <a:pPr marL="171450" indent="-171450">
              <a:buFont typeface="Wingdings" panose="05000000000000000000" pitchFamily="2" charset="2"/>
              <a:buChar char="n"/>
            </a:pPr>
            <a:r>
              <a:rPr lang="zh-CN" altLang="en-US" sz="1200" b="0" dirty="0"/>
              <a:t>数据修改操作</a:t>
            </a:r>
            <a:r>
              <a:rPr lang="en-US" altLang="zh-CN" sz="1200" b="0" dirty="0"/>
              <a:t>(M)</a:t>
            </a:r>
            <a:r>
              <a:rPr lang="zh-CN" altLang="en-US" sz="1200" b="0" dirty="0"/>
              <a:t>可认为是同一地址上</a:t>
            </a:r>
            <a:r>
              <a:rPr lang="en-US" altLang="zh-CN" sz="1200" b="0" dirty="0"/>
              <a:t>1</a:t>
            </a:r>
            <a:r>
              <a:rPr lang="zh-CN" altLang="en-US" sz="1200" b="0" dirty="0"/>
              <a:t>次装载后跟</a:t>
            </a:r>
            <a:r>
              <a:rPr lang="en-US" altLang="zh-CN" sz="1200" b="0" dirty="0"/>
              <a:t>1</a:t>
            </a:r>
            <a:r>
              <a:rPr lang="zh-CN" altLang="en-US" sz="1200" b="0" dirty="0"/>
              <a:t>次存储，因此可引发</a:t>
            </a:r>
            <a:r>
              <a:rPr lang="en-US" altLang="zh-CN" sz="1200" b="0" dirty="0"/>
              <a:t>2</a:t>
            </a:r>
            <a:r>
              <a:rPr lang="zh-CN" altLang="en-US" sz="1200" b="0" dirty="0"/>
              <a:t>次缓存命中</a:t>
            </a:r>
            <a:r>
              <a:rPr lang="en-US" altLang="zh-CN" sz="1200" b="0" dirty="0"/>
              <a:t>(hit) </a:t>
            </a:r>
            <a:r>
              <a:rPr lang="zh-CN" altLang="en-US" sz="1200" b="0" dirty="0"/>
              <a:t>，或</a:t>
            </a:r>
            <a:r>
              <a:rPr lang="en-US" altLang="zh-CN" sz="1200" b="0" dirty="0"/>
              <a:t>1</a:t>
            </a:r>
            <a:r>
              <a:rPr lang="zh-CN" altLang="en-US" sz="1200" b="0" dirty="0"/>
              <a:t>次缺失</a:t>
            </a:r>
            <a:r>
              <a:rPr lang="en-US" altLang="zh-CN" sz="1200" b="0" dirty="0"/>
              <a:t>+1</a:t>
            </a:r>
            <a:r>
              <a:rPr lang="zh-CN" altLang="en-US" sz="1200" b="0" dirty="0"/>
              <a:t>次命中外加可能</a:t>
            </a:r>
            <a:r>
              <a:rPr lang="en-US" altLang="zh-CN" sz="1200" b="0" dirty="0"/>
              <a:t>1</a:t>
            </a:r>
            <a:r>
              <a:rPr lang="zh-CN" altLang="en-US" sz="1200" b="0" dirty="0"/>
              <a:t>次淘汰</a:t>
            </a:r>
            <a:r>
              <a:rPr lang="en-US" altLang="zh-CN" sz="1200" b="0" dirty="0"/>
              <a:t>/</a:t>
            </a:r>
            <a:r>
              <a:rPr lang="zh-CN" altLang="en-US" sz="1200" b="0" dirty="0"/>
              <a:t>驱逐</a:t>
            </a:r>
            <a:r>
              <a:rPr lang="en-US" altLang="zh-CN" sz="1200" b="0" dirty="0"/>
              <a:t>(evict)</a:t>
            </a:r>
            <a:endParaRPr lang="zh-CN" altLang="en-US" sz="1200" b="0" dirty="0"/>
          </a:p>
        </p:txBody>
      </p:sp>
      <p:pic>
        <p:nvPicPr>
          <p:cNvPr id="12" name="音频 11">
            <a:hlinkClick r:id="" action="ppaction://media"/>
            <a:extLst>
              <a:ext uri="{FF2B5EF4-FFF2-40B4-BE49-F238E27FC236}">
                <a16:creationId xmlns:a16="http://schemas.microsoft.com/office/drawing/2014/main" xmlns="" id="{A5773AB0-C02C-4290-B7D5-1BD4C508E2CF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xmlns="" r:embed="rId4"/>
              </p:ext>
            </p:extLst>
          </p:nvPr>
        </p:nvPicPr>
        <p:blipFill>
          <a:blip r:embed="rId5" cstate="print"/>
          <a:stretch>
            <a:fillRect/>
          </a:stretch>
        </p:blipFill>
        <p:spPr>
          <a:xfrm>
            <a:off x="8558213" y="6272213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7442061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 advTm="81833"/>
    </mc:Choice>
    <mc:Fallback>
      <p:transition spd="slow" advTm="818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灯片编号占位符 5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4716D0DB-81B0-4D2B-88A7-75E8E48ADA1C}" type="slidenum">
              <a:rPr lang="en-US" altLang="zh-CN" sz="1000" b="0"/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8</a:t>
            </a:fld>
            <a:endParaRPr lang="en-US" altLang="zh-CN" sz="1000" b="0"/>
          </a:p>
        </p:txBody>
      </p:sp>
      <p:sp>
        <p:nvSpPr>
          <p:cNvPr id="6147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实验内容：编写</a:t>
            </a:r>
            <a:r>
              <a:rPr lang="en-US" altLang="zh-CN" dirty="0"/>
              <a:t>Cache</a:t>
            </a:r>
            <a:r>
              <a:rPr lang="zh-CN" altLang="en-US" dirty="0"/>
              <a:t>模拟器</a:t>
            </a:r>
          </a:p>
        </p:txBody>
      </p:sp>
      <p:sp>
        <p:nvSpPr>
          <p:cNvPr id="6148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448780"/>
            <a:ext cx="8229600" cy="4625975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Char char="p"/>
            </a:pPr>
            <a:r>
              <a:rPr lang="en-US" altLang="zh-CN" sz="2000" b="1" dirty="0"/>
              <a:t>Cache</a:t>
            </a:r>
            <a:r>
              <a:rPr lang="zh-CN" altLang="en-US" sz="2000" b="1" dirty="0"/>
              <a:t>性能测试：</a:t>
            </a:r>
            <a:endParaRPr lang="en-US" altLang="zh-CN" sz="2000" b="1" dirty="0"/>
          </a:p>
          <a:p>
            <a:pPr lvl="1" eaLnBrk="1" hangingPunct="1">
              <a:buFont typeface="Wingdings" panose="05000000000000000000" pitchFamily="2" charset="2"/>
              <a:buChar char="n"/>
            </a:pPr>
            <a:r>
              <a:rPr lang="en-US" altLang="zh-CN" sz="2400" b="1" dirty="0"/>
              <a:t>8</a:t>
            </a:r>
            <a:r>
              <a:rPr lang="zh-CN" altLang="en-US" sz="2400" b="1" dirty="0"/>
              <a:t>个测试用例</a:t>
            </a:r>
            <a:r>
              <a:rPr lang="en-US" altLang="zh-CN" sz="2400" dirty="0"/>
              <a:t>——</a:t>
            </a:r>
            <a:r>
              <a:rPr lang="zh-CN" altLang="en-US" sz="2400" dirty="0"/>
              <a:t>不同</a:t>
            </a:r>
            <a:r>
              <a:rPr lang="en-US" altLang="zh-CN" sz="2400" dirty="0"/>
              <a:t>Cache</a:t>
            </a:r>
            <a:r>
              <a:rPr lang="zh-CN" altLang="en-US" sz="2400" dirty="0"/>
              <a:t>参数和访问轨迹</a:t>
            </a:r>
            <a:endParaRPr lang="en-US" altLang="zh-CN" sz="2400" dirty="0"/>
          </a:p>
          <a:p>
            <a:pPr marL="693737" lvl="2" indent="0" eaLnBrk="1" hangingPunct="1">
              <a:buNone/>
            </a:pPr>
            <a:r>
              <a:rPr lang="en-US" altLang="zh-CN" sz="1800" dirty="0" err="1">
                <a:solidFill>
                  <a:srgbClr val="0000FF"/>
                </a:solidFill>
              </a:rPr>
              <a:t>linux</a:t>
            </a:r>
            <a:r>
              <a:rPr lang="en-US" altLang="zh-CN" sz="1800" dirty="0">
                <a:solidFill>
                  <a:srgbClr val="0000FF"/>
                </a:solidFill>
              </a:rPr>
              <a:t>&gt; ./</a:t>
            </a:r>
            <a:r>
              <a:rPr lang="en-US" altLang="zh-CN" sz="1800" dirty="0" err="1">
                <a:solidFill>
                  <a:srgbClr val="0000FF"/>
                </a:solidFill>
              </a:rPr>
              <a:t>csim</a:t>
            </a:r>
            <a:r>
              <a:rPr lang="en-US" altLang="zh-CN" sz="1800" dirty="0">
                <a:solidFill>
                  <a:srgbClr val="0000FF"/>
                </a:solidFill>
              </a:rPr>
              <a:t> -s 1 -E 1 -b 1 -t traces/yi2.trace</a:t>
            </a:r>
          </a:p>
          <a:p>
            <a:pPr marL="693737" lvl="2" indent="0" eaLnBrk="1" hangingPunct="1">
              <a:buNone/>
            </a:pPr>
            <a:r>
              <a:rPr lang="en-US" altLang="zh-CN" sz="1800" dirty="0" err="1">
                <a:solidFill>
                  <a:srgbClr val="0000FF"/>
                </a:solidFill>
              </a:rPr>
              <a:t>linux</a:t>
            </a:r>
            <a:r>
              <a:rPr lang="en-US" altLang="zh-CN" sz="1800" dirty="0">
                <a:solidFill>
                  <a:srgbClr val="0000FF"/>
                </a:solidFill>
              </a:rPr>
              <a:t>&gt; ./</a:t>
            </a:r>
            <a:r>
              <a:rPr lang="en-US" altLang="zh-CN" sz="1800" dirty="0" err="1">
                <a:solidFill>
                  <a:srgbClr val="0000FF"/>
                </a:solidFill>
              </a:rPr>
              <a:t>csim</a:t>
            </a:r>
            <a:r>
              <a:rPr lang="en-US" altLang="zh-CN" sz="1800" dirty="0">
                <a:solidFill>
                  <a:srgbClr val="0000FF"/>
                </a:solidFill>
              </a:rPr>
              <a:t> -s 4 -E 2 -b 4 -t traces/</a:t>
            </a:r>
            <a:r>
              <a:rPr lang="en-US" altLang="zh-CN" sz="1800" dirty="0" err="1">
                <a:solidFill>
                  <a:srgbClr val="0000FF"/>
                </a:solidFill>
              </a:rPr>
              <a:t>yi.trace</a:t>
            </a:r>
            <a:endParaRPr lang="en-US" altLang="zh-CN" sz="1800" dirty="0">
              <a:solidFill>
                <a:srgbClr val="0000FF"/>
              </a:solidFill>
            </a:endParaRPr>
          </a:p>
          <a:p>
            <a:pPr marL="693737" lvl="2" indent="0" eaLnBrk="1" hangingPunct="1">
              <a:buNone/>
            </a:pPr>
            <a:r>
              <a:rPr lang="en-US" altLang="zh-CN" sz="1800" dirty="0" err="1">
                <a:solidFill>
                  <a:srgbClr val="0000FF"/>
                </a:solidFill>
              </a:rPr>
              <a:t>linux</a:t>
            </a:r>
            <a:r>
              <a:rPr lang="en-US" altLang="zh-CN" sz="1800" dirty="0">
                <a:solidFill>
                  <a:srgbClr val="0000FF"/>
                </a:solidFill>
              </a:rPr>
              <a:t>&gt; ./</a:t>
            </a:r>
            <a:r>
              <a:rPr lang="en-US" altLang="zh-CN" sz="1800" dirty="0" err="1">
                <a:solidFill>
                  <a:srgbClr val="0000FF"/>
                </a:solidFill>
              </a:rPr>
              <a:t>csim</a:t>
            </a:r>
            <a:r>
              <a:rPr lang="en-US" altLang="zh-CN" sz="1800" dirty="0">
                <a:solidFill>
                  <a:srgbClr val="0000FF"/>
                </a:solidFill>
              </a:rPr>
              <a:t> -s 2 -E 1 -b 4 -t traces/</a:t>
            </a:r>
            <a:r>
              <a:rPr lang="en-US" altLang="zh-CN" sz="1800" dirty="0" err="1">
                <a:solidFill>
                  <a:srgbClr val="0000FF"/>
                </a:solidFill>
              </a:rPr>
              <a:t>dave.trace</a:t>
            </a:r>
            <a:endParaRPr lang="en-US" altLang="zh-CN" sz="1800" dirty="0">
              <a:solidFill>
                <a:srgbClr val="0000FF"/>
              </a:solidFill>
            </a:endParaRPr>
          </a:p>
          <a:p>
            <a:pPr marL="693737" lvl="2" indent="0" eaLnBrk="1" hangingPunct="1">
              <a:buNone/>
            </a:pPr>
            <a:r>
              <a:rPr lang="en-US" altLang="zh-CN" sz="1800" dirty="0" err="1">
                <a:solidFill>
                  <a:srgbClr val="0000FF"/>
                </a:solidFill>
              </a:rPr>
              <a:t>linux</a:t>
            </a:r>
            <a:r>
              <a:rPr lang="en-US" altLang="zh-CN" sz="1800" dirty="0">
                <a:solidFill>
                  <a:srgbClr val="0000FF"/>
                </a:solidFill>
              </a:rPr>
              <a:t>&gt; ./</a:t>
            </a:r>
            <a:r>
              <a:rPr lang="en-US" altLang="zh-CN" sz="1800" dirty="0" err="1">
                <a:solidFill>
                  <a:srgbClr val="0000FF"/>
                </a:solidFill>
              </a:rPr>
              <a:t>csim</a:t>
            </a:r>
            <a:r>
              <a:rPr lang="en-US" altLang="zh-CN" sz="1800" dirty="0">
                <a:solidFill>
                  <a:srgbClr val="0000FF"/>
                </a:solidFill>
              </a:rPr>
              <a:t> -s 2 -E 1 -b 3 -t traces/</a:t>
            </a:r>
            <a:r>
              <a:rPr lang="en-US" altLang="zh-CN" sz="1800" dirty="0" err="1">
                <a:solidFill>
                  <a:srgbClr val="0000FF"/>
                </a:solidFill>
              </a:rPr>
              <a:t>trans.trace</a:t>
            </a:r>
            <a:endParaRPr lang="en-US" altLang="zh-CN" sz="1800" dirty="0">
              <a:solidFill>
                <a:srgbClr val="0000FF"/>
              </a:solidFill>
            </a:endParaRPr>
          </a:p>
          <a:p>
            <a:pPr marL="693737" lvl="2" indent="0" eaLnBrk="1" hangingPunct="1">
              <a:buNone/>
            </a:pPr>
            <a:r>
              <a:rPr lang="en-US" altLang="zh-CN" sz="1800" dirty="0" err="1">
                <a:solidFill>
                  <a:srgbClr val="0000FF"/>
                </a:solidFill>
              </a:rPr>
              <a:t>linux</a:t>
            </a:r>
            <a:r>
              <a:rPr lang="en-US" altLang="zh-CN" sz="1800" dirty="0">
                <a:solidFill>
                  <a:srgbClr val="0000FF"/>
                </a:solidFill>
              </a:rPr>
              <a:t>&gt; ./</a:t>
            </a:r>
            <a:r>
              <a:rPr lang="en-US" altLang="zh-CN" sz="1800" dirty="0" err="1">
                <a:solidFill>
                  <a:srgbClr val="0000FF"/>
                </a:solidFill>
              </a:rPr>
              <a:t>csim</a:t>
            </a:r>
            <a:r>
              <a:rPr lang="en-US" altLang="zh-CN" sz="1800" dirty="0">
                <a:solidFill>
                  <a:srgbClr val="0000FF"/>
                </a:solidFill>
              </a:rPr>
              <a:t> -s 2 -E 2 -b 3 -t traces/</a:t>
            </a:r>
            <a:r>
              <a:rPr lang="en-US" altLang="zh-CN" sz="1800" dirty="0" err="1">
                <a:solidFill>
                  <a:srgbClr val="0000FF"/>
                </a:solidFill>
              </a:rPr>
              <a:t>trans.trace</a:t>
            </a:r>
            <a:endParaRPr lang="en-US" altLang="zh-CN" sz="1800" dirty="0">
              <a:solidFill>
                <a:srgbClr val="0000FF"/>
              </a:solidFill>
            </a:endParaRPr>
          </a:p>
          <a:p>
            <a:pPr marL="693737" lvl="2" indent="0" eaLnBrk="1" hangingPunct="1">
              <a:buNone/>
            </a:pPr>
            <a:r>
              <a:rPr lang="en-US" altLang="zh-CN" sz="1800" dirty="0" err="1">
                <a:solidFill>
                  <a:srgbClr val="0000FF"/>
                </a:solidFill>
              </a:rPr>
              <a:t>linux</a:t>
            </a:r>
            <a:r>
              <a:rPr lang="en-US" altLang="zh-CN" sz="1800" dirty="0">
                <a:solidFill>
                  <a:srgbClr val="0000FF"/>
                </a:solidFill>
              </a:rPr>
              <a:t>&gt; ./</a:t>
            </a:r>
            <a:r>
              <a:rPr lang="en-US" altLang="zh-CN" sz="1800" dirty="0" err="1">
                <a:solidFill>
                  <a:srgbClr val="0000FF"/>
                </a:solidFill>
              </a:rPr>
              <a:t>csim</a:t>
            </a:r>
            <a:r>
              <a:rPr lang="en-US" altLang="zh-CN" sz="1800" dirty="0">
                <a:solidFill>
                  <a:srgbClr val="0000FF"/>
                </a:solidFill>
              </a:rPr>
              <a:t> -s 2 -E 4 -b 3 -t traces/</a:t>
            </a:r>
            <a:r>
              <a:rPr lang="en-US" altLang="zh-CN" sz="1800" dirty="0" err="1">
                <a:solidFill>
                  <a:srgbClr val="0000FF"/>
                </a:solidFill>
              </a:rPr>
              <a:t>trans.trace</a:t>
            </a:r>
            <a:endParaRPr lang="en-US" altLang="zh-CN" sz="1800" dirty="0">
              <a:solidFill>
                <a:srgbClr val="0000FF"/>
              </a:solidFill>
            </a:endParaRPr>
          </a:p>
          <a:p>
            <a:pPr marL="693737" lvl="2" indent="0" eaLnBrk="1" hangingPunct="1">
              <a:buNone/>
            </a:pPr>
            <a:r>
              <a:rPr lang="en-US" altLang="zh-CN" sz="1800" dirty="0" err="1">
                <a:solidFill>
                  <a:srgbClr val="0000FF"/>
                </a:solidFill>
              </a:rPr>
              <a:t>linux</a:t>
            </a:r>
            <a:r>
              <a:rPr lang="en-US" altLang="zh-CN" sz="1800" dirty="0">
                <a:solidFill>
                  <a:srgbClr val="0000FF"/>
                </a:solidFill>
              </a:rPr>
              <a:t>&gt; ./</a:t>
            </a:r>
            <a:r>
              <a:rPr lang="en-US" altLang="zh-CN" sz="1800" dirty="0" err="1">
                <a:solidFill>
                  <a:srgbClr val="0000FF"/>
                </a:solidFill>
              </a:rPr>
              <a:t>csim</a:t>
            </a:r>
            <a:r>
              <a:rPr lang="en-US" altLang="zh-CN" sz="1800" dirty="0">
                <a:solidFill>
                  <a:srgbClr val="0000FF"/>
                </a:solidFill>
              </a:rPr>
              <a:t> -s 5 -E 1 -b 5 -t traces/</a:t>
            </a:r>
            <a:r>
              <a:rPr lang="en-US" altLang="zh-CN" sz="1800" dirty="0" err="1">
                <a:solidFill>
                  <a:srgbClr val="0000FF"/>
                </a:solidFill>
              </a:rPr>
              <a:t>trans.trace</a:t>
            </a:r>
            <a:endParaRPr lang="en-US" altLang="zh-CN" sz="1800" dirty="0">
              <a:solidFill>
                <a:srgbClr val="0000FF"/>
              </a:solidFill>
            </a:endParaRPr>
          </a:p>
          <a:p>
            <a:pPr marL="693737" lvl="2" indent="0" eaLnBrk="1" hangingPunct="1">
              <a:buNone/>
            </a:pPr>
            <a:r>
              <a:rPr lang="en-US" altLang="zh-CN" sz="1800" dirty="0" err="1">
                <a:solidFill>
                  <a:srgbClr val="0000FF"/>
                </a:solidFill>
              </a:rPr>
              <a:t>linux</a:t>
            </a:r>
            <a:r>
              <a:rPr lang="en-US" altLang="zh-CN" sz="1800" dirty="0">
                <a:solidFill>
                  <a:srgbClr val="0000FF"/>
                </a:solidFill>
              </a:rPr>
              <a:t>&gt; ./</a:t>
            </a:r>
            <a:r>
              <a:rPr lang="en-US" altLang="zh-CN" sz="1800" dirty="0" err="1">
                <a:solidFill>
                  <a:srgbClr val="0000FF"/>
                </a:solidFill>
              </a:rPr>
              <a:t>csim</a:t>
            </a:r>
            <a:r>
              <a:rPr lang="en-US" altLang="zh-CN" sz="1800" dirty="0">
                <a:solidFill>
                  <a:srgbClr val="0000FF"/>
                </a:solidFill>
              </a:rPr>
              <a:t> -s 5 -E 1 -b 5 -t traces/</a:t>
            </a:r>
            <a:r>
              <a:rPr lang="en-US" altLang="zh-CN" sz="1800" dirty="0" err="1">
                <a:solidFill>
                  <a:srgbClr val="0000FF"/>
                </a:solidFill>
              </a:rPr>
              <a:t>long.trace</a:t>
            </a:r>
            <a:endParaRPr lang="en-US" altLang="zh-CN" sz="1800" dirty="0">
              <a:solidFill>
                <a:srgbClr val="0000FF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0" y="3761767"/>
            <a:ext cx="1828800" cy="24193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48575" y="1952836"/>
            <a:ext cx="1038225" cy="1524000"/>
          </a:xfrm>
          <a:prstGeom prst="rect">
            <a:avLst/>
          </a:prstGeom>
        </p:spPr>
      </p:pic>
      <p:pic>
        <p:nvPicPr>
          <p:cNvPr id="6" name="音频 5">
            <a:hlinkClick r:id="" action="ppaction://media"/>
            <a:extLst>
              <a:ext uri="{FF2B5EF4-FFF2-40B4-BE49-F238E27FC236}">
                <a16:creationId xmlns:a16="http://schemas.microsoft.com/office/drawing/2014/main" xmlns="" id="{D025B2B2-8781-4771-93E5-8B7873A58E3C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xmlns="" r:embed="rId6"/>
              </p:ext>
            </p:extLst>
          </p:nvPr>
        </p:nvPicPr>
        <p:blipFill>
          <a:blip r:embed="rId7" cstate="print"/>
          <a:stretch>
            <a:fillRect/>
          </a:stretch>
        </p:blipFill>
        <p:spPr>
          <a:xfrm>
            <a:off x="8558213" y="6272213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5755400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 advTm="13276"/>
    </mc:Choice>
    <mc:Fallback>
      <p:transition spd="slow" advTm="132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1223628" y="4545124"/>
            <a:ext cx="6786754" cy="2124236"/>
            <a:chOff x="1907704" y="5337212"/>
            <a:chExt cx="5328592" cy="1461214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07704" y="5337212"/>
              <a:ext cx="5328592" cy="1461214"/>
            </a:xfrm>
            <a:prstGeom prst="rect">
              <a:avLst/>
            </a:prstGeom>
          </p:spPr>
        </p:pic>
        <p:sp>
          <p:nvSpPr>
            <p:cNvPr id="3" name="矩形 2"/>
            <p:cNvSpPr/>
            <p:nvPr/>
          </p:nvSpPr>
          <p:spPr bwMode="auto">
            <a:xfrm>
              <a:off x="2987824" y="5445224"/>
              <a:ext cx="1332148" cy="1260376"/>
            </a:xfrm>
            <a:prstGeom prst="rect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</a:endParaRPr>
            </a:p>
          </p:txBody>
        </p:sp>
        <p:sp>
          <p:nvSpPr>
            <p:cNvPr id="8" name="矩形 7"/>
            <p:cNvSpPr/>
            <p:nvPr/>
          </p:nvSpPr>
          <p:spPr bwMode="auto">
            <a:xfrm>
              <a:off x="4463988" y="5445224"/>
              <a:ext cx="1332148" cy="1260376"/>
            </a:xfrm>
            <a:prstGeom prst="rect">
              <a:avLst/>
            </a:prstGeom>
            <a:noFill/>
            <a:ln w="9525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</a:endParaRPr>
            </a:p>
          </p:txBody>
        </p:sp>
        <p:cxnSp>
          <p:nvCxnSpPr>
            <p:cNvPr id="7" name="直接连接符 6"/>
            <p:cNvCxnSpPr/>
            <p:nvPr/>
          </p:nvCxnSpPr>
          <p:spPr bwMode="auto">
            <a:xfrm>
              <a:off x="2987824" y="5697252"/>
              <a:ext cx="1332148" cy="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2" name="直接连接符 11"/>
            <p:cNvCxnSpPr/>
            <p:nvPr/>
          </p:nvCxnSpPr>
          <p:spPr bwMode="auto">
            <a:xfrm>
              <a:off x="4463988" y="5697252"/>
              <a:ext cx="1332148" cy="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6146" name="灯片编号占位符 5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4716D0DB-81B0-4D2B-88A7-75E8E48ADA1C}" type="slidenum">
              <a:rPr lang="en-US" altLang="zh-CN" sz="1000" b="0"/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9</a:t>
            </a:fld>
            <a:endParaRPr lang="en-US" altLang="zh-CN" sz="1000" b="0"/>
          </a:p>
        </p:txBody>
      </p:sp>
      <p:sp>
        <p:nvSpPr>
          <p:cNvPr id="6147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实验内容：编写</a:t>
            </a:r>
            <a:r>
              <a:rPr lang="en-US" altLang="zh-CN" dirty="0"/>
              <a:t>Cache</a:t>
            </a:r>
            <a:r>
              <a:rPr lang="zh-CN" altLang="en-US" dirty="0"/>
              <a:t>模拟器</a:t>
            </a:r>
          </a:p>
        </p:txBody>
      </p:sp>
      <p:sp>
        <p:nvSpPr>
          <p:cNvPr id="6148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448780"/>
            <a:ext cx="8229600" cy="4625975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Char char="p"/>
            </a:pPr>
            <a:r>
              <a:rPr lang="en-US" altLang="zh-CN" sz="2000" b="1" dirty="0"/>
              <a:t>Cache</a:t>
            </a:r>
            <a:r>
              <a:rPr lang="zh-CN" altLang="en-US" sz="2000" b="1" dirty="0"/>
              <a:t>性能测试：</a:t>
            </a:r>
            <a:endParaRPr lang="en-US" altLang="zh-CN" sz="2000" b="1" dirty="0"/>
          </a:p>
          <a:p>
            <a:pPr lvl="1" eaLnBrk="1" hangingPunct="1">
              <a:spcBef>
                <a:spcPts val="1200"/>
              </a:spcBef>
              <a:buFont typeface="Wingdings" panose="05000000000000000000" pitchFamily="2" charset="2"/>
              <a:buChar char="n"/>
            </a:pPr>
            <a:r>
              <a:rPr lang="en-US" altLang="zh-CN" sz="2800" b="1" dirty="0">
                <a:solidFill>
                  <a:srgbClr val="00B050"/>
                </a:solidFill>
              </a:rPr>
              <a:t>test-</a:t>
            </a:r>
            <a:r>
              <a:rPr lang="en-US" altLang="zh-CN" sz="2800" b="1" dirty="0" err="1">
                <a:solidFill>
                  <a:srgbClr val="00B050"/>
                </a:solidFill>
              </a:rPr>
              <a:t>csim</a:t>
            </a:r>
            <a:r>
              <a:rPr lang="zh-CN" altLang="en-US" sz="2800" b="1" dirty="0"/>
              <a:t>测试程序：</a:t>
            </a:r>
            <a:r>
              <a:rPr lang="zh-CN" altLang="en-US" sz="2800" dirty="0"/>
              <a:t>依次使用上列每一测试用例对</a:t>
            </a:r>
            <a:r>
              <a:rPr lang="en-US" altLang="zh-CN" sz="2800" dirty="0" err="1"/>
              <a:t>csim</a:t>
            </a:r>
            <a:r>
              <a:rPr lang="zh-CN" altLang="en-US" sz="2800" dirty="0"/>
              <a:t>进行测试</a:t>
            </a:r>
            <a:endParaRPr lang="en-US" altLang="zh-CN" sz="2800" b="1" dirty="0"/>
          </a:p>
          <a:p>
            <a:pPr lvl="2" eaLnBrk="1" hangingPunct="1">
              <a:buFont typeface="Wingdings" panose="05000000000000000000" pitchFamily="2" charset="2"/>
              <a:buChar char="n"/>
            </a:pPr>
            <a:r>
              <a:rPr lang="zh-CN" altLang="en-US" sz="2000" dirty="0"/>
              <a:t> 对每一测试，</a:t>
            </a:r>
            <a:r>
              <a:rPr lang="en-US" altLang="zh-CN" sz="2000" dirty="0"/>
              <a:t>test-</a:t>
            </a:r>
            <a:r>
              <a:rPr lang="en-US" altLang="zh-CN" sz="2000" dirty="0" err="1"/>
              <a:t>csim</a:t>
            </a:r>
            <a:r>
              <a:rPr lang="zh-CN" altLang="en-US" sz="2000" dirty="0"/>
              <a:t>从缓存的</a:t>
            </a:r>
            <a:r>
              <a:rPr lang="en-US" altLang="zh-CN" sz="2000" dirty="0"/>
              <a:t>Hits</a:t>
            </a:r>
            <a:r>
              <a:rPr lang="zh-CN" altLang="en-US" sz="2000" dirty="0"/>
              <a:t>（命中）</a:t>
            </a:r>
            <a:r>
              <a:rPr lang="en-US" altLang="zh-CN" sz="2000" dirty="0"/>
              <a:t>/Misses</a:t>
            </a:r>
            <a:r>
              <a:rPr lang="zh-CN" altLang="en-US" sz="2000" dirty="0"/>
              <a:t>（缺失）</a:t>
            </a:r>
            <a:r>
              <a:rPr lang="en-US" altLang="zh-CN" sz="2000" dirty="0"/>
              <a:t>/Evicts</a:t>
            </a:r>
            <a:r>
              <a:rPr lang="zh-CN" altLang="en-US" sz="2000" dirty="0"/>
              <a:t>（淘汰</a:t>
            </a:r>
            <a:r>
              <a:rPr lang="en-US" altLang="zh-CN" sz="2000" dirty="0"/>
              <a:t>/</a:t>
            </a:r>
            <a:r>
              <a:rPr lang="zh-CN" altLang="en-US" sz="2000" dirty="0"/>
              <a:t>驱逐）数量三个指标比较了所实现</a:t>
            </a:r>
            <a:r>
              <a:rPr lang="en-US" altLang="zh-CN" sz="2000" dirty="0" err="1"/>
              <a:t>csim</a:t>
            </a:r>
            <a:r>
              <a:rPr lang="zh-CN" altLang="en-US" sz="2000" dirty="0"/>
              <a:t>模拟器和参考</a:t>
            </a:r>
            <a:r>
              <a:rPr lang="en-US" altLang="zh-CN" sz="2000" dirty="0"/>
              <a:t>Cache</a:t>
            </a:r>
            <a:r>
              <a:rPr lang="zh-CN" altLang="en-US" sz="2000" dirty="0"/>
              <a:t>模拟器</a:t>
            </a:r>
            <a:r>
              <a:rPr lang="en-US" altLang="zh-CN" sz="2000" dirty="0" err="1"/>
              <a:t>csim</a:t>
            </a:r>
            <a:r>
              <a:rPr lang="en-US" altLang="zh-CN" sz="2000" dirty="0"/>
              <a:t>-ref</a:t>
            </a:r>
            <a:r>
              <a:rPr lang="zh-CN" altLang="en-US" sz="2000" dirty="0"/>
              <a:t>的性能，</a:t>
            </a:r>
            <a:endParaRPr lang="en-US" altLang="zh-CN" sz="2000" dirty="0"/>
          </a:p>
          <a:p>
            <a:pPr lvl="2" eaLnBrk="1" hangingPunct="1">
              <a:buFont typeface="Wingdings" panose="05000000000000000000" pitchFamily="2" charset="2"/>
              <a:buChar char="n"/>
            </a:pPr>
            <a:r>
              <a:rPr lang="zh-CN" altLang="en-US" sz="2000" dirty="0"/>
              <a:t>计算</a:t>
            </a:r>
            <a:r>
              <a:rPr lang="en-US" altLang="zh-CN" sz="2000" dirty="0" err="1"/>
              <a:t>csim</a:t>
            </a:r>
            <a:r>
              <a:rPr lang="zh-CN" altLang="en-US" sz="2000" dirty="0"/>
              <a:t>实现获得的分数：每个用例的每一指标</a:t>
            </a:r>
            <a:r>
              <a:rPr lang="en-US" altLang="zh-CN" sz="2000" dirty="0"/>
              <a:t>1</a:t>
            </a:r>
            <a:r>
              <a:rPr lang="zh-CN" altLang="en-US" sz="2000" dirty="0"/>
              <a:t>分（最后一个用例</a:t>
            </a:r>
            <a:r>
              <a:rPr lang="en-US" altLang="zh-CN" sz="2000" dirty="0"/>
              <a:t>2</a:t>
            </a:r>
            <a:r>
              <a:rPr lang="zh-CN" altLang="en-US" sz="2000" dirty="0"/>
              <a:t>分）</a:t>
            </a:r>
            <a:r>
              <a:rPr lang="en-US" altLang="zh-CN" sz="2000" dirty="0"/>
              <a:t>——</a:t>
            </a:r>
            <a:r>
              <a:rPr lang="zh-CN" altLang="en-US" sz="2000" dirty="0"/>
              <a:t>与参考</a:t>
            </a:r>
            <a:r>
              <a:rPr lang="en-US" altLang="zh-CN" sz="2000" dirty="0" err="1"/>
              <a:t>csim</a:t>
            </a:r>
            <a:r>
              <a:rPr lang="en-US" altLang="zh-CN" sz="2000" dirty="0"/>
              <a:t>-ref</a:t>
            </a:r>
            <a:r>
              <a:rPr lang="zh-CN" altLang="en-US" sz="2000" dirty="0"/>
              <a:t>模拟器输出指标相同则判为正确： </a:t>
            </a:r>
            <a:endParaRPr lang="en-US" altLang="zh-CN" sz="2000" dirty="0"/>
          </a:p>
          <a:p>
            <a:pPr marL="0" indent="0" eaLnBrk="1" hangingPunct="1">
              <a:buNone/>
            </a:pPr>
            <a:endParaRPr lang="en-US" altLang="zh-CN" sz="2000" b="1" dirty="0"/>
          </a:p>
        </p:txBody>
      </p:sp>
      <p:pic>
        <p:nvPicPr>
          <p:cNvPr id="6" name="音频 5">
            <a:hlinkClick r:id="" action="ppaction://media"/>
            <a:extLst>
              <a:ext uri="{FF2B5EF4-FFF2-40B4-BE49-F238E27FC236}">
                <a16:creationId xmlns:a16="http://schemas.microsoft.com/office/drawing/2014/main" xmlns="" id="{6CBE7B89-146A-408C-ABD4-ED95785FDD01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xmlns="" r:embed="rId5"/>
              </p:ext>
            </p:extLst>
          </p:nvPr>
        </p:nvPicPr>
        <p:blipFill>
          <a:blip r:embed="rId6" cstate="print"/>
          <a:stretch>
            <a:fillRect/>
          </a:stretch>
        </p:blipFill>
        <p:spPr>
          <a:xfrm>
            <a:off x="8558213" y="6272213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692716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 advTm="35678"/>
    </mc:Choice>
    <mc:Fallback>
      <p:transition spd="slow" advTm="356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Network">
  <a:themeElements>
    <a:clrScheme name="Network 10">
      <a:dk1>
        <a:srgbClr val="000000"/>
      </a:dk1>
      <a:lt1>
        <a:srgbClr val="FFFFFF"/>
      </a:lt1>
      <a:dk2>
        <a:srgbClr val="330066"/>
      </a:dk2>
      <a:lt2>
        <a:srgbClr val="808080"/>
      </a:lt2>
      <a:accent1>
        <a:srgbClr val="CCCC00"/>
      </a:accent1>
      <a:accent2>
        <a:srgbClr val="669999"/>
      </a:accent2>
      <a:accent3>
        <a:srgbClr val="FFFFFF"/>
      </a:accent3>
      <a:accent4>
        <a:srgbClr val="000000"/>
      </a:accent4>
      <a:accent5>
        <a:srgbClr val="E2E2AA"/>
      </a:accent5>
      <a:accent6>
        <a:srgbClr val="5C8A8A"/>
      </a:accent6>
      <a:hlink>
        <a:srgbClr val="7E9CE8"/>
      </a:hlink>
      <a:folHlink>
        <a:srgbClr val="D8D8EC"/>
      </a:folHlink>
    </a:clrScheme>
    <a:fontScheme name="Network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lnDef>
  </a:objectDefaults>
  <a:extraClrSchemeLst>
    <a:extraClrScheme>
      <a:clrScheme name="Network 1">
        <a:dk1>
          <a:srgbClr val="4F747B"/>
        </a:dk1>
        <a:lt1>
          <a:srgbClr val="FFFFFF"/>
        </a:lt1>
        <a:dk2>
          <a:srgbClr val="000000"/>
        </a:dk2>
        <a:lt2>
          <a:srgbClr val="C0C0C0"/>
        </a:lt2>
        <a:accent1>
          <a:srgbClr val="859868"/>
        </a:accent1>
        <a:accent2>
          <a:srgbClr val="5F5F5F"/>
        </a:accent2>
        <a:accent3>
          <a:srgbClr val="AAAAAA"/>
        </a:accent3>
        <a:accent4>
          <a:srgbClr val="DADADA"/>
        </a:accent4>
        <a:accent5>
          <a:srgbClr val="C2CAB9"/>
        </a:accent5>
        <a:accent6>
          <a:srgbClr val="555555"/>
        </a:accent6>
        <a:hlink>
          <a:srgbClr val="5F5F5F"/>
        </a:hlink>
        <a:folHlink>
          <a:srgbClr val="BA121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2">
        <a:dk1>
          <a:srgbClr val="3C0000"/>
        </a:dk1>
        <a:lt1>
          <a:srgbClr val="FFFFFF"/>
        </a:lt1>
        <a:dk2>
          <a:srgbClr val="4D0B0B"/>
        </a:dk2>
        <a:lt2>
          <a:srgbClr val="FFFFFF"/>
        </a:lt2>
        <a:accent1>
          <a:srgbClr val="666633"/>
        </a:accent1>
        <a:accent2>
          <a:srgbClr val="CC3300"/>
        </a:accent2>
        <a:accent3>
          <a:srgbClr val="B2AAAA"/>
        </a:accent3>
        <a:accent4>
          <a:srgbClr val="DADADA"/>
        </a:accent4>
        <a:accent5>
          <a:srgbClr val="B8B8AD"/>
        </a:accent5>
        <a:accent6>
          <a:srgbClr val="B92D00"/>
        </a:accent6>
        <a:hlink>
          <a:srgbClr val="CC9900"/>
        </a:hlink>
        <a:folHlink>
          <a:srgbClr val="CCCC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3">
        <a:dk1>
          <a:srgbClr val="666699"/>
        </a:dk1>
        <a:lt1>
          <a:srgbClr val="FFFFFF"/>
        </a:lt1>
        <a:dk2>
          <a:srgbClr val="15192B"/>
        </a:dk2>
        <a:lt2>
          <a:srgbClr val="CCCCFF"/>
        </a:lt2>
        <a:accent1>
          <a:srgbClr val="4F893D"/>
        </a:accent1>
        <a:accent2>
          <a:srgbClr val="666699"/>
        </a:accent2>
        <a:accent3>
          <a:srgbClr val="AAABAC"/>
        </a:accent3>
        <a:accent4>
          <a:srgbClr val="DADADA"/>
        </a:accent4>
        <a:accent5>
          <a:srgbClr val="B2C4AF"/>
        </a:accent5>
        <a:accent6>
          <a:srgbClr val="5C5C8A"/>
        </a:accent6>
        <a:hlink>
          <a:srgbClr val="CC9900"/>
        </a:hlink>
        <a:folHlink>
          <a:srgbClr val="4837C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4">
        <a:dk1>
          <a:srgbClr val="666699"/>
        </a:dk1>
        <a:lt1>
          <a:srgbClr val="FFFFFF"/>
        </a:lt1>
        <a:dk2>
          <a:srgbClr val="86001A"/>
        </a:dk2>
        <a:lt2>
          <a:srgbClr val="CCCC66"/>
        </a:lt2>
        <a:accent1>
          <a:srgbClr val="FF3300"/>
        </a:accent1>
        <a:accent2>
          <a:srgbClr val="FF6600"/>
        </a:accent2>
        <a:accent3>
          <a:srgbClr val="C3AAAB"/>
        </a:accent3>
        <a:accent4>
          <a:srgbClr val="DADADA"/>
        </a:accent4>
        <a:accent5>
          <a:srgbClr val="FFADAA"/>
        </a:accent5>
        <a:accent6>
          <a:srgbClr val="E75C00"/>
        </a:accent6>
        <a:hlink>
          <a:srgbClr val="CC9900"/>
        </a:hlink>
        <a:folHlink>
          <a:srgbClr val="FF0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5">
        <a:dk1>
          <a:srgbClr val="666699"/>
        </a:dk1>
        <a:lt1>
          <a:srgbClr val="FFFFFF"/>
        </a:lt1>
        <a:dk2>
          <a:srgbClr val="000054"/>
        </a:dk2>
        <a:lt2>
          <a:srgbClr val="FFFFFF"/>
        </a:lt2>
        <a:accent1>
          <a:srgbClr val="3333FF"/>
        </a:accent1>
        <a:accent2>
          <a:srgbClr val="006699"/>
        </a:accent2>
        <a:accent3>
          <a:srgbClr val="AAAAB3"/>
        </a:accent3>
        <a:accent4>
          <a:srgbClr val="DADADA"/>
        </a:accent4>
        <a:accent5>
          <a:srgbClr val="ADADFF"/>
        </a:accent5>
        <a:accent6>
          <a:srgbClr val="005C8A"/>
        </a:accent6>
        <a:hlink>
          <a:srgbClr val="669900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6">
        <a:dk1>
          <a:srgbClr val="808080"/>
        </a:dk1>
        <a:lt1>
          <a:srgbClr val="FFFFFF"/>
        </a:lt1>
        <a:dk2>
          <a:srgbClr val="30054B"/>
        </a:dk2>
        <a:lt2>
          <a:srgbClr val="FFFFFF"/>
        </a:lt2>
        <a:accent1>
          <a:srgbClr val="797B9B"/>
        </a:accent1>
        <a:accent2>
          <a:srgbClr val="6B4FB1"/>
        </a:accent2>
        <a:accent3>
          <a:srgbClr val="ADAAB1"/>
        </a:accent3>
        <a:accent4>
          <a:srgbClr val="DADADA"/>
        </a:accent4>
        <a:accent5>
          <a:srgbClr val="BEBFCB"/>
        </a:accent5>
        <a:accent6>
          <a:srgbClr val="6047A0"/>
        </a:accent6>
        <a:hlink>
          <a:srgbClr val="7AACCE"/>
        </a:hlink>
        <a:folHlink>
          <a:srgbClr val="D8D8E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7">
        <a:dk1>
          <a:srgbClr val="808080"/>
        </a:dk1>
        <a:lt1>
          <a:srgbClr val="FFFFCC"/>
        </a:lt1>
        <a:dk2>
          <a:srgbClr val="29527B"/>
        </a:dk2>
        <a:lt2>
          <a:srgbClr val="FFFFFF"/>
        </a:lt2>
        <a:accent1>
          <a:srgbClr val="CCCC00"/>
        </a:accent1>
        <a:accent2>
          <a:srgbClr val="669999"/>
        </a:accent2>
        <a:accent3>
          <a:srgbClr val="ACB3BF"/>
        </a:accent3>
        <a:accent4>
          <a:srgbClr val="DADAAE"/>
        </a:accent4>
        <a:accent5>
          <a:srgbClr val="E2E2AA"/>
        </a:accent5>
        <a:accent6>
          <a:srgbClr val="5C8A8A"/>
        </a:accent6>
        <a:hlink>
          <a:srgbClr val="D8D8EC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8">
        <a:dk1>
          <a:srgbClr val="666699"/>
        </a:dk1>
        <a:lt1>
          <a:srgbClr val="FFFFFF"/>
        </a:lt1>
        <a:dk2>
          <a:srgbClr val="476949"/>
        </a:dk2>
        <a:lt2>
          <a:srgbClr val="FFFFFF"/>
        </a:lt2>
        <a:accent1>
          <a:srgbClr val="CC6600"/>
        </a:accent1>
        <a:accent2>
          <a:srgbClr val="CC9900"/>
        </a:accent2>
        <a:accent3>
          <a:srgbClr val="B1B9B1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452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9">
        <a:dk1>
          <a:srgbClr val="000000"/>
        </a:dk1>
        <a:lt1>
          <a:srgbClr val="FFFFFF"/>
        </a:lt1>
        <a:dk2>
          <a:srgbClr val="7C1302"/>
        </a:dk2>
        <a:lt2>
          <a:srgbClr val="CC9900"/>
        </a:lt2>
        <a:accent1>
          <a:srgbClr val="CC9900"/>
        </a:accent1>
        <a:accent2>
          <a:srgbClr val="CC3300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B92D00"/>
        </a:accent6>
        <a:hlink>
          <a:srgbClr val="808080"/>
        </a:hlink>
        <a:folHlink>
          <a:srgbClr val="CC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etwork 10">
        <a:dk1>
          <a:srgbClr val="000000"/>
        </a:dk1>
        <a:lt1>
          <a:srgbClr val="FFFFFF"/>
        </a:lt1>
        <a:dk2>
          <a:srgbClr val="330066"/>
        </a:dk2>
        <a:lt2>
          <a:srgbClr val="808080"/>
        </a:lt2>
        <a:accent1>
          <a:srgbClr val="CCCC00"/>
        </a:accent1>
        <a:accent2>
          <a:srgbClr val="669999"/>
        </a:accent2>
        <a:accent3>
          <a:srgbClr val="FFFFFF"/>
        </a:accent3>
        <a:accent4>
          <a:srgbClr val="000000"/>
        </a:accent4>
        <a:accent5>
          <a:srgbClr val="E2E2AA"/>
        </a:accent5>
        <a:accent6>
          <a:srgbClr val="5C8A8A"/>
        </a:accent6>
        <a:hlink>
          <a:srgbClr val="7E9CE8"/>
        </a:hlink>
        <a:folHlink>
          <a:srgbClr val="D8D8E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Network</Template>
  <TotalTime>24886</TotalTime>
  <Words>2534</Words>
  <Application>Microsoft Office PowerPoint</Application>
  <PresentationFormat>全屏显示(4:3)</PresentationFormat>
  <Paragraphs>188</Paragraphs>
  <Slides>12</Slides>
  <Notes>12</Notes>
  <HiddenSlides>0</HiddenSlides>
  <MMClips>12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13" baseType="lpstr">
      <vt:lpstr>Network</vt:lpstr>
      <vt:lpstr>cache模拟器的设计与实现</vt:lpstr>
      <vt:lpstr>实验概述</vt:lpstr>
      <vt:lpstr>实验平台</vt:lpstr>
      <vt:lpstr>实验数据与文件</vt:lpstr>
      <vt:lpstr>实验数据与文件</vt:lpstr>
      <vt:lpstr>实验内容：编写Cache模拟器</vt:lpstr>
      <vt:lpstr>实验内容：编写Cache模拟器</vt:lpstr>
      <vt:lpstr>实验内容：编写Cache模拟器</vt:lpstr>
      <vt:lpstr>实验内容：编写Cache模拟器</vt:lpstr>
      <vt:lpstr>缓存替换算法 - LRU</vt:lpstr>
      <vt:lpstr>实验数据提交</vt:lpstr>
      <vt:lpstr>谢  谢！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SU</dc:creator>
  <cp:lastModifiedBy>pc</cp:lastModifiedBy>
  <cp:revision>788</cp:revision>
  <dcterms:created xsi:type="dcterms:W3CDTF">2010-12-07T11:42:22Z</dcterms:created>
  <dcterms:modified xsi:type="dcterms:W3CDTF">2021-04-19T02:39:36Z</dcterms:modified>
</cp:coreProperties>
</file>